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7"/>
  </p:notesMasterIdLst>
  <p:handoutMasterIdLst>
    <p:handoutMasterId r:id="rId18"/>
  </p:handoutMasterIdLst>
  <p:sldIdLst>
    <p:sldId id="256" r:id="rId2"/>
    <p:sldId id="332" r:id="rId3"/>
    <p:sldId id="263" r:id="rId4"/>
    <p:sldId id="335" r:id="rId5"/>
    <p:sldId id="333" r:id="rId6"/>
    <p:sldId id="334" r:id="rId7"/>
    <p:sldId id="323" r:id="rId8"/>
    <p:sldId id="293" r:id="rId9"/>
    <p:sldId id="289" r:id="rId10"/>
    <p:sldId id="274" r:id="rId11"/>
    <p:sldId id="336" r:id="rId12"/>
    <p:sldId id="329" r:id="rId13"/>
    <p:sldId id="337" r:id="rId14"/>
    <p:sldId id="320" r:id="rId15"/>
    <p:sldId id="264" r:id="rId1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1619"/>
    <a:srgbClr val="0B49CB"/>
    <a:srgbClr val="F2F4F8"/>
    <a:srgbClr val="1C7DDB"/>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28"/>
    <p:restoredTop sz="85169"/>
  </p:normalViewPr>
  <p:slideViewPr>
    <p:cSldViewPr snapToGrid="0" snapToObjects="1">
      <p:cViewPr varScale="1">
        <p:scale>
          <a:sx n="94" d="100"/>
          <a:sy n="94" d="100"/>
        </p:scale>
        <p:origin x="157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ata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4" Type="http://schemas.openxmlformats.org/officeDocument/2006/relationships/image" Target="../media/image2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4" Type="http://schemas.openxmlformats.org/officeDocument/2006/relationships/image" Target="../media/image2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FDC74D-0931-4340-95CD-8BBA5A93D8DF}"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55BF9937-8EC2-49C5-9D9F-40CAFAC7AB1C}">
      <dgm:prSet custT="1"/>
      <dgm:spPr/>
      <dgm:t>
        <a:bodyPr/>
        <a:lstStyle/>
        <a:p>
          <a:pPr>
            <a:lnSpc>
              <a:spcPct val="100000"/>
            </a:lnSpc>
          </a:pPr>
          <a:r>
            <a:rPr lang="en-US" sz="1800" b="1" dirty="0"/>
            <a:t>Data Sources</a:t>
          </a:r>
          <a:r>
            <a:rPr lang="en-US" sz="1800" dirty="0"/>
            <a:t>: Data collected from SpaceX API and additional public data using web scraping (e.g., payload weight, flight number, launch site).</a:t>
          </a:r>
        </a:p>
      </dgm:t>
    </dgm:pt>
    <dgm:pt modelId="{1C3C55AC-6DDD-4383-AC1B-E88E03C5493D}" type="parTrans" cxnId="{B915AA7A-F989-427C-B1C1-20210B952F59}">
      <dgm:prSet/>
      <dgm:spPr/>
      <dgm:t>
        <a:bodyPr/>
        <a:lstStyle/>
        <a:p>
          <a:endParaRPr lang="en-US"/>
        </a:p>
      </dgm:t>
    </dgm:pt>
    <dgm:pt modelId="{DC114C6B-C3B3-49C0-8C54-C13B24184019}" type="sibTrans" cxnId="{B915AA7A-F989-427C-B1C1-20210B952F59}">
      <dgm:prSet/>
      <dgm:spPr/>
      <dgm:t>
        <a:bodyPr/>
        <a:lstStyle/>
        <a:p>
          <a:endParaRPr lang="en-US"/>
        </a:p>
      </dgm:t>
    </dgm:pt>
    <dgm:pt modelId="{71F5D55C-DEC1-4AAA-A6D5-7A1E84CCBE3C}">
      <dgm:prSet custT="1"/>
      <dgm:spPr/>
      <dgm:t>
        <a:bodyPr/>
        <a:lstStyle/>
        <a:p>
          <a:pPr>
            <a:lnSpc>
              <a:spcPct val="100000"/>
            </a:lnSpc>
          </a:pPr>
          <a:r>
            <a:rPr lang="en-US" sz="1800" b="1" dirty="0"/>
            <a:t>Data Wrangling</a:t>
          </a:r>
          <a:r>
            <a:rPr lang="en-US" sz="1800" dirty="0"/>
            <a:t>: Cleaned data to handle missing values, removed irrelevant variables, and performed one-hot encoding for categorical variables like orbit type.</a:t>
          </a:r>
        </a:p>
      </dgm:t>
    </dgm:pt>
    <dgm:pt modelId="{316BD32B-2C09-4502-B761-3C135179A367}" type="parTrans" cxnId="{F935ED6E-EEF6-4A50-8672-1556D324F7E5}">
      <dgm:prSet/>
      <dgm:spPr/>
      <dgm:t>
        <a:bodyPr/>
        <a:lstStyle/>
        <a:p>
          <a:endParaRPr lang="en-US"/>
        </a:p>
      </dgm:t>
    </dgm:pt>
    <dgm:pt modelId="{6F938049-5E17-4268-BB8C-C0923DFA2612}" type="sibTrans" cxnId="{F935ED6E-EEF6-4A50-8672-1556D324F7E5}">
      <dgm:prSet/>
      <dgm:spPr/>
      <dgm:t>
        <a:bodyPr/>
        <a:lstStyle/>
        <a:p>
          <a:endParaRPr lang="en-US"/>
        </a:p>
      </dgm:t>
    </dgm:pt>
    <dgm:pt modelId="{3541F3F0-6BA1-415C-BE4E-48B9FFB7464F}" type="pres">
      <dgm:prSet presAssocID="{26FDC74D-0931-4340-95CD-8BBA5A93D8DF}" presName="root" presStyleCnt="0">
        <dgm:presLayoutVars>
          <dgm:dir/>
          <dgm:resizeHandles val="exact"/>
        </dgm:presLayoutVars>
      </dgm:prSet>
      <dgm:spPr/>
    </dgm:pt>
    <dgm:pt modelId="{165D446A-CCB0-4D32-A393-B9B225154B33}" type="pres">
      <dgm:prSet presAssocID="{55BF9937-8EC2-49C5-9D9F-40CAFAC7AB1C}" presName="compNode" presStyleCnt="0"/>
      <dgm:spPr/>
    </dgm:pt>
    <dgm:pt modelId="{EB5706CF-2720-4FB5-A6E7-D224310EFC21}" type="pres">
      <dgm:prSet presAssocID="{55BF9937-8EC2-49C5-9D9F-40CAFAC7AB1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obot"/>
        </a:ext>
      </dgm:extLst>
    </dgm:pt>
    <dgm:pt modelId="{635155E5-2228-4F60-8A88-1BDAEBF66512}" type="pres">
      <dgm:prSet presAssocID="{55BF9937-8EC2-49C5-9D9F-40CAFAC7AB1C}" presName="spaceRect" presStyleCnt="0"/>
      <dgm:spPr/>
    </dgm:pt>
    <dgm:pt modelId="{82024D91-E3DB-4D47-9044-C00924373AEF}" type="pres">
      <dgm:prSet presAssocID="{55BF9937-8EC2-49C5-9D9F-40CAFAC7AB1C}" presName="textRect" presStyleLbl="revTx" presStyleIdx="0" presStyleCnt="2">
        <dgm:presLayoutVars>
          <dgm:chMax val="1"/>
          <dgm:chPref val="1"/>
        </dgm:presLayoutVars>
      </dgm:prSet>
      <dgm:spPr/>
    </dgm:pt>
    <dgm:pt modelId="{C3B6D11A-A732-4A34-9353-E1017F7D47B3}" type="pres">
      <dgm:prSet presAssocID="{DC114C6B-C3B3-49C0-8C54-C13B24184019}" presName="sibTrans" presStyleCnt="0"/>
      <dgm:spPr/>
    </dgm:pt>
    <dgm:pt modelId="{A8B70233-0035-4181-8CB3-F5A194788285}" type="pres">
      <dgm:prSet presAssocID="{71F5D55C-DEC1-4AAA-A6D5-7A1E84CCBE3C}" presName="compNode" presStyleCnt="0"/>
      <dgm:spPr/>
    </dgm:pt>
    <dgm:pt modelId="{CE1FF5FD-E96A-4DB6-9E88-125308738CF6}" type="pres">
      <dgm:prSet presAssocID="{71F5D55C-DEC1-4AAA-A6D5-7A1E84CCBE3C}" presName="iconRect" presStyleLbl="node1" presStyleIdx="1" presStyleCnt="2" custLinFactNeighborX="1045" custLinFactNeighborY="-104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atistics"/>
        </a:ext>
      </dgm:extLst>
    </dgm:pt>
    <dgm:pt modelId="{5FE834BD-BD14-4ABE-BD14-2B4243B08C1D}" type="pres">
      <dgm:prSet presAssocID="{71F5D55C-DEC1-4AAA-A6D5-7A1E84CCBE3C}" presName="spaceRect" presStyleCnt="0"/>
      <dgm:spPr/>
    </dgm:pt>
    <dgm:pt modelId="{2D6A3617-46D5-4EA4-9B88-69E892FBA0F1}" type="pres">
      <dgm:prSet presAssocID="{71F5D55C-DEC1-4AAA-A6D5-7A1E84CCBE3C}" presName="textRect" presStyleLbl="revTx" presStyleIdx="1" presStyleCnt="2">
        <dgm:presLayoutVars>
          <dgm:chMax val="1"/>
          <dgm:chPref val="1"/>
        </dgm:presLayoutVars>
      </dgm:prSet>
      <dgm:spPr/>
    </dgm:pt>
  </dgm:ptLst>
  <dgm:cxnLst>
    <dgm:cxn modelId="{4845B536-8DD1-40CB-B8EF-28060F95E77E}" type="presOf" srcId="{26FDC74D-0931-4340-95CD-8BBA5A93D8DF}" destId="{3541F3F0-6BA1-415C-BE4E-48B9FFB7464F}" srcOrd="0" destOrd="0" presId="urn:microsoft.com/office/officeart/2018/2/layout/IconLabelList"/>
    <dgm:cxn modelId="{36BE4B48-727E-4C9D-BCB9-ABABB7D71892}" type="presOf" srcId="{71F5D55C-DEC1-4AAA-A6D5-7A1E84CCBE3C}" destId="{2D6A3617-46D5-4EA4-9B88-69E892FBA0F1}" srcOrd="0" destOrd="0" presId="urn:microsoft.com/office/officeart/2018/2/layout/IconLabelList"/>
    <dgm:cxn modelId="{F935ED6E-EEF6-4A50-8672-1556D324F7E5}" srcId="{26FDC74D-0931-4340-95CD-8BBA5A93D8DF}" destId="{71F5D55C-DEC1-4AAA-A6D5-7A1E84CCBE3C}" srcOrd="1" destOrd="0" parTransId="{316BD32B-2C09-4502-B761-3C135179A367}" sibTransId="{6F938049-5E17-4268-BB8C-C0923DFA2612}"/>
    <dgm:cxn modelId="{B915AA7A-F989-427C-B1C1-20210B952F59}" srcId="{26FDC74D-0931-4340-95CD-8BBA5A93D8DF}" destId="{55BF9937-8EC2-49C5-9D9F-40CAFAC7AB1C}" srcOrd="0" destOrd="0" parTransId="{1C3C55AC-6DDD-4383-AC1B-E88E03C5493D}" sibTransId="{DC114C6B-C3B3-49C0-8C54-C13B24184019}"/>
    <dgm:cxn modelId="{313ED69E-5A32-4BFC-A342-EE3161333EEC}" type="presOf" srcId="{55BF9937-8EC2-49C5-9D9F-40CAFAC7AB1C}" destId="{82024D91-E3DB-4D47-9044-C00924373AEF}" srcOrd="0" destOrd="0" presId="urn:microsoft.com/office/officeart/2018/2/layout/IconLabelList"/>
    <dgm:cxn modelId="{D3D31007-9C24-4F43-8E2F-B45FD46615EC}" type="presParOf" srcId="{3541F3F0-6BA1-415C-BE4E-48B9FFB7464F}" destId="{165D446A-CCB0-4D32-A393-B9B225154B33}" srcOrd="0" destOrd="0" presId="urn:microsoft.com/office/officeart/2018/2/layout/IconLabelList"/>
    <dgm:cxn modelId="{CFF6F3F5-6E98-42DC-B616-D80169C1005C}" type="presParOf" srcId="{165D446A-CCB0-4D32-A393-B9B225154B33}" destId="{EB5706CF-2720-4FB5-A6E7-D224310EFC21}" srcOrd="0" destOrd="0" presId="urn:microsoft.com/office/officeart/2018/2/layout/IconLabelList"/>
    <dgm:cxn modelId="{3C6505AE-71C0-4986-BF9C-3C59432468B8}" type="presParOf" srcId="{165D446A-CCB0-4D32-A393-B9B225154B33}" destId="{635155E5-2228-4F60-8A88-1BDAEBF66512}" srcOrd="1" destOrd="0" presId="urn:microsoft.com/office/officeart/2018/2/layout/IconLabelList"/>
    <dgm:cxn modelId="{D77558C9-8CA6-4ED1-877C-F41E95B0F1E0}" type="presParOf" srcId="{165D446A-CCB0-4D32-A393-B9B225154B33}" destId="{82024D91-E3DB-4D47-9044-C00924373AEF}" srcOrd="2" destOrd="0" presId="urn:microsoft.com/office/officeart/2018/2/layout/IconLabelList"/>
    <dgm:cxn modelId="{D6C5CB9C-0C53-4F59-8FFF-A8F8CF908694}" type="presParOf" srcId="{3541F3F0-6BA1-415C-BE4E-48B9FFB7464F}" destId="{C3B6D11A-A732-4A34-9353-E1017F7D47B3}" srcOrd="1" destOrd="0" presId="urn:microsoft.com/office/officeart/2018/2/layout/IconLabelList"/>
    <dgm:cxn modelId="{FABB74F3-DE8D-4EDC-B8D2-9A7AA922AE91}" type="presParOf" srcId="{3541F3F0-6BA1-415C-BE4E-48B9FFB7464F}" destId="{A8B70233-0035-4181-8CB3-F5A194788285}" srcOrd="2" destOrd="0" presId="urn:microsoft.com/office/officeart/2018/2/layout/IconLabelList"/>
    <dgm:cxn modelId="{41B27316-D84F-4498-AD05-93F55C8F61D0}" type="presParOf" srcId="{A8B70233-0035-4181-8CB3-F5A194788285}" destId="{CE1FF5FD-E96A-4DB6-9E88-125308738CF6}" srcOrd="0" destOrd="0" presId="urn:microsoft.com/office/officeart/2018/2/layout/IconLabelList"/>
    <dgm:cxn modelId="{66867C3C-B18B-43E2-AE01-6C898C35E018}" type="presParOf" srcId="{A8B70233-0035-4181-8CB3-F5A194788285}" destId="{5FE834BD-BD14-4ABE-BD14-2B4243B08C1D}" srcOrd="1" destOrd="0" presId="urn:microsoft.com/office/officeart/2018/2/layout/IconLabelList"/>
    <dgm:cxn modelId="{8486A5A6-E819-49DA-BA44-B06CFA6C228C}" type="presParOf" srcId="{A8B70233-0035-4181-8CB3-F5A194788285}" destId="{2D6A3617-46D5-4EA4-9B88-69E892FBA0F1}"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BFC0F7-2289-4A83-A472-A83752A84EBD}"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GB"/>
        </a:p>
      </dgm:t>
    </dgm:pt>
    <dgm:pt modelId="{EC8D298B-B811-4C12-926F-C4C598FE37A4}">
      <dgm:prSet phldrT="[Text]" phldr="0"/>
      <dgm:spPr/>
      <dgm:t>
        <a:bodyPr/>
        <a:lstStyle/>
        <a:p>
          <a:pPr>
            <a:lnSpc>
              <a:spcPct val="100000"/>
            </a:lnSpc>
            <a:defRPr b="1"/>
          </a:pPr>
          <a:r>
            <a:rPr lang="en-GB">
              <a:latin typeface="Calibri Light"/>
            </a:rPr>
            <a:t>Building Model</a:t>
          </a:r>
          <a:endParaRPr lang="en-GB"/>
        </a:p>
      </dgm:t>
    </dgm:pt>
    <dgm:pt modelId="{94446CA2-5C10-46AB-A367-4AFE25FD8D77}" type="parTrans" cxnId="{5A3A99C3-D9EB-4BFE-A29F-99614916D62D}">
      <dgm:prSet/>
      <dgm:spPr/>
      <dgm:t>
        <a:bodyPr/>
        <a:lstStyle/>
        <a:p>
          <a:endParaRPr lang="en-GB"/>
        </a:p>
      </dgm:t>
    </dgm:pt>
    <dgm:pt modelId="{BA32DDFA-4FA0-46C4-8635-90B94CD1FE5F}" type="sibTrans" cxnId="{5A3A99C3-D9EB-4BFE-A29F-99614916D62D}">
      <dgm:prSet/>
      <dgm:spPr/>
      <dgm:t>
        <a:bodyPr/>
        <a:lstStyle/>
        <a:p>
          <a:endParaRPr lang="en-GB"/>
        </a:p>
      </dgm:t>
    </dgm:pt>
    <dgm:pt modelId="{C5492EDD-D8C3-4B72-8892-0925E2F10A0F}">
      <dgm:prSet phldrT="[Text]" phldr="0"/>
      <dgm:spPr/>
      <dgm:t>
        <a:bodyPr/>
        <a:lstStyle/>
        <a:p>
          <a:pPr>
            <a:lnSpc>
              <a:spcPct val="100000"/>
            </a:lnSpc>
          </a:pPr>
          <a:r>
            <a:rPr lang="en-GB" dirty="0"/>
            <a:t>Convert data we have gathered for model use </a:t>
          </a:r>
        </a:p>
      </dgm:t>
    </dgm:pt>
    <dgm:pt modelId="{980D9E48-7394-4A3C-ADE5-7ACCA7CAA564}" type="parTrans" cxnId="{8CBD385A-7FB8-49E7-853A-DD2CDDA09426}">
      <dgm:prSet/>
      <dgm:spPr/>
      <dgm:t>
        <a:bodyPr/>
        <a:lstStyle/>
        <a:p>
          <a:endParaRPr lang="en-GB"/>
        </a:p>
      </dgm:t>
    </dgm:pt>
    <dgm:pt modelId="{0D8B84A3-2F7A-4EE9-9F5E-F647A010BC57}" type="sibTrans" cxnId="{8CBD385A-7FB8-49E7-853A-DD2CDDA09426}">
      <dgm:prSet/>
      <dgm:spPr/>
      <dgm:t>
        <a:bodyPr/>
        <a:lstStyle/>
        <a:p>
          <a:endParaRPr lang="en-GB"/>
        </a:p>
      </dgm:t>
    </dgm:pt>
    <dgm:pt modelId="{36AFE10B-69C9-404E-BD73-0BA8262C7D38}">
      <dgm:prSet phldrT="[Text]" phldr="0"/>
      <dgm:spPr/>
      <dgm:t>
        <a:bodyPr/>
        <a:lstStyle/>
        <a:p>
          <a:pPr>
            <a:lnSpc>
              <a:spcPct val="100000"/>
            </a:lnSpc>
            <a:defRPr b="1"/>
          </a:pPr>
          <a:r>
            <a:rPr lang="en-GB">
              <a:latin typeface="Calibri Light"/>
            </a:rPr>
            <a:t>Evaluating Model</a:t>
          </a:r>
          <a:endParaRPr lang="en-GB"/>
        </a:p>
      </dgm:t>
    </dgm:pt>
    <dgm:pt modelId="{80184873-B585-46F8-9790-386306A86E23}" type="parTrans" cxnId="{6C00BD2A-13B6-495C-B5C0-4ECB7312CDE2}">
      <dgm:prSet/>
      <dgm:spPr/>
      <dgm:t>
        <a:bodyPr/>
        <a:lstStyle/>
        <a:p>
          <a:endParaRPr lang="en-GB"/>
        </a:p>
      </dgm:t>
    </dgm:pt>
    <dgm:pt modelId="{712B7574-C8F0-40E7-80F9-17E446EC05C8}" type="sibTrans" cxnId="{6C00BD2A-13B6-495C-B5C0-4ECB7312CDE2}">
      <dgm:prSet/>
      <dgm:spPr/>
      <dgm:t>
        <a:bodyPr/>
        <a:lstStyle/>
        <a:p>
          <a:endParaRPr lang="en-GB"/>
        </a:p>
      </dgm:t>
    </dgm:pt>
    <dgm:pt modelId="{76ED21B5-67A3-4F11-B6A5-F99EF491E837}">
      <dgm:prSet phldrT="[Text]" phldr="0"/>
      <dgm:spPr/>
      <dgm:t>
        <a:bodyPr/>
        <a:lstStyle/>
        <a:p>
          <a:pPr>
            <a:lnSpc>
              <a:spcPct val="100000"/>
            </a:lnSpc>
          </a:pPr>
          <a:r>
            <a:rPr lang="en-GB" dirty="0">
              <a:latin typeface="+mn-lt"/>
            </a:rPr>
            <a:t>Use </a:t>
          </a:r>
          <a:r>
            <a:rPr lang="en-GB" dirty="0" err="1">
              <a:latin typeface="+mn-lt"/>
            </a:rPr>
            <a:t>GridsearchCV</a:t>
          </a:r>
          <a:r>
            <a:rPr lang="en-GB" dirty="0">
              <a:latin typeface="+mn-lt"/>
            </a:rPr>
            <a:t> for hyperparameters optimisation</a:t>
          </a:r>
        </a:p>
        <a:p>
          <a:pPr>
            <a:lnSpc>
              <a:spcPct val="100000"/>
            </a:lnSpc>
          </a:pPr>
          <a:r>
            <a:rPr lang="en-GB" dirty="0">
              <a:latin typeface="+mn-lt"/>
            </a:rPr>
            <a:t>Check the accuracy for each model on the test data</a:t>
          </a:r>
        </a:p>
      </dgm:t>
    </dgm:pt>
    <dgm:pt modelId="{F7F7B4D5-D6A0-481D-B892-47075F9DA140}" type="parTrans" cxnId="{7093B2A4-B9B6-40F4-8539-3300D1DC7E33}">
      <dgm:prSet/>
      <dgm:spPr/>
      <dgm:t>
        <a:bodyPr/>
        <a:lstStyle/>
        <a:p>
          <a:endParaRPr lang="en-GB"/>
        </a:p>
      </dgm:t>
    </dgm:pt>
    <dgm:pt modelId="{8D03D4BC-8E83-4337-AD4C-06A94B00BEAA}" type="sibTrans" cxnId="{7093B2A4-B9B6-40F4-8539-3300D1DC7E33}">
      <dgm:prSet/>
      <dgm:spPr/>
      <dgm:t>
        <a:bodyPr/>
        <a:lstStyle/>
        <a:p>
          <a:endParaRPr lang="en-GB"/>
        </a:p>
      </dgm:t>
    </dgm:pt>
    <dgm:pt modelId="{1AED1D1B-1B1F-41A9-93DD-79A609A3C5A2}">
      <dgm:prSet phldrT="[Text]" phldr="0"/>
      <dgm:spPr/>
      <dgm:t>
        <a:bodyPr/>
        <a:lstStyle/>
        <a:p>
          <a:pPr>
            <a:lnSpc>
              <a:spcPct val="100000"/>
            </a:lnSpc>
            <a:defRPr b="1"/>
          </a:pPr>
          <a:r>
            <a:rPr lang="en-GB" dirty="0">
              <a:latin typeface="Calibri Light"/>
            </a:rPr>
            <a:t>Improving Model</a:t>
          </a:r>
          <a:endParaRPr lang="en-GB" dirty="0"/>
        </a:p>
      </dgm:t>
    </dgm:pt>
    <dgm:pt modelId="{8DE9D851-97BD-4CF0-9D5D-FCF7D9DEF562}" type="parTrans" cxnId="{0560807A-9D6B-4C6F-947F-90BF23FB440B}">
      <dgm:prSet/>
      <dgm:spPr/>
      <dgm:t>
        <a:bodyPr/>
        <a:lstStyle/>
        <a:p>
          <a:endParaRPr lang="en-GB"/>
        </a:p>
      </dgm:t>
    </dgm:pt>
    <dgm:pt modelId="{C771A32D-117C-4C36-BF2F-E32DA6646D5C}" type="sibTrans" cxnId="{0560807A-9D6B-4C6F-947F-90BF23FB440B}">
      <dgm:prSet/>
      <dgm:spPr/>
      <dgm:t>
        <a:bodyPr/>
        <a:lstStyle/>
        <a:p>
          <a:endParaRPr lang="en-GB"/>
        </a:p>
      </dgm:t>
    </dgm:pt>
    <dgm:pt modelId="{BC006B75-2C42-421A-B889-364036C79ABD}">
      <dgm:prSet phldrT="[Text]" phldr="0"/>
      <dgm:spPr/>
      <dgm:t>
        <a:bodyPr/>
        <a:lstStyle/>
        <a:p>
          <a:pPr>
            <a:lnSpc>
              <a:spcPct val="100000"/>
            </a:lnSpc>
          </a:pPr>
          <a:r>
            <a:rPr lang="en-GB" dirty="0">
              <a:latin typeface="+mn-lt"/>
            </a:rPr>
            <a:t>Use Feature engineering and choosing the best hyperparameters for each model</a:t>
          </a:r>
        </a:p>
      </dgm:t>
    </dgm:pt>
    <dgm:pt modelId="{FD4592C3-05CA-4164-ADAD-1C4DB0091211}" type="parTrans" cxnId="{28520B05-A84E-4264-B4AB-38A1E51547F2}">
      <dgm:prSet/>
      <dgm:spPr/>
      <dgm:t>
        <a:bodyPr/>
        <a:lstStyle/>
        <a:p>
          <a:endParaRPr lang="en-GB"/>
        </a:p>
      </dgm:t>
    </dgm:pt>
    <dgm:pt modelId="{2836E760-7757-48D6-AE7F-1CE33FF83F7F}" type="sibTrans" cxnId="{28520B05-A84E-4264-B4AB-38A1E51547F2}">
      <dgm:prSet/>
      <dgm:spPr/>
      <dgm:t>
        <a:bodyPr/>
        <a:lstStyle/>
        <a:p>
          <a:endParaRPr lang="en-GB"/>
        </a:p>
      </dgm:t>
    </dgm:pt>
    <dgm:pt modelId="{1C96CBB8-299E-4817-8DE3-0B686966DA23}">
      <dgm:prSet phldr="0"/>
      <dgm:spPr/>
      <dgm:t>
        <a:bodyPr/>
        <a:lstStyle/>
        <a:p>
          <a:pPr>
            <a:lnSpc>
              <a:spcPct val="100000"/>
            </a:lnSpc>
            <a:defRPr b="1"/>
          </a:pPr>
          <a:r>
            <a:rPr lang="en-GB">
              <a:latin typeface="Calibri Light"/>
            </a:rPr>
            <a:t>Finding Best Model  </a:t>
          </a:r>
        </a:p>
      </dgm:t>
    </dgm:pt>
    <dgm:pt modelId="{D858BDCC-8161-4445-B2A4-D7F6FDFE8CD3}" type="parTrans" cxnId="{2FBE5286-17D7-45E1-9AE3-E741A9F933B9}">
      <dgm:prSet/>
      <dgm:spPr/>
      <dgm:t>
        <a:bodyPr/>
        <a:lstStyle/>
        <a:p>
          <a:endParaRPr lang="en-GB"/>
        </a:p>
      </dgm:t>
    </dgm:pt>
    <dgm:pt modelId="{92D4A3BE-9239-48F4-9358-6B336589604B}" type="sibTrans" cxnId="{2FBE5286-17D7-45E1-9AE3-E741A9F933B9}">
      <dgm:prSet/>
      <dgm:spPr/>
      <dgm:t>
        <a:bodyPr/>
        <a:lstStyle/>
        <a:p>
          <a:endParaRPr lang="en-GB"/>
        </a:p>
      </dgm:t>
    </dgm:pt>
    <dgm:pt modelId="{825B5DBC-F93B-4709-A854-34EEBA2647DF}">
      <dgm:prSet phldr="0"/>
      <dgm:spPr/>
      <dgm:t>
        <a:bodyPr/>
        <a:lstStyle/>
        <a:p>
          <a:pPr>
            <a:lnSpc>
              <a:spcPct val="100000"/>
            </a:lnSpc>
          </a:pPr>
          <a:r>
            <a:rPr lang="en-GB" dirty="0">
              <a:solidFill>
                <a:schemeClr val="tx1"/>
              </a:solidFill>
              <a:latin typeface="+mn-lt"/>
            </a:rPr>
            <a:t>Use the function </a:t>
          </a:r>
          <a:r>
            <a:rPr lang="en-GB" dirty="0" err="1">
              <a:solidFill>
                <a:schemeClr val="tx1"/>
              </a:solidFill>
              <a:latin typeface="+mn-lt"/>
            </a:rPr>
            <a:t>train_test_split</a:t>
          </a:r>
          <a:r>
            <a:rPr lang="en-GB" dirty="0">
              <a:solidFill>
                <a:schemeClr val="tx1"/>
              </a:solidFill>
              <a:latin typeface="+mn-lt"/>
            </a:rPr>
            <a:t> to split the data into training and test data</a:t>
          </a:r>
        </a:p>
        <a:p>
          <a:pPr>
            <a:lnSpc>
              <a:spcPct val="100000"/>
            </a:lnSpc>
          </a:pPr>
          <a:r>
            <a:rPr lang="en-GB" dirty="0">
              <a:solidFill>
                <a:schemeClr val="tx1"/>
              </a:solidFill>
              <a:latin typeface="+mn-lt"/>
            </a:rPr>
            <a:t>Chose appropriate Machine Learning algorithms for the project. </a:t>
          </a:r>
        </a:p>
      </dgm:t>
    </dgm:pt>
    <dgm:pt modelId="{D5BB5B09-E940-43BD-AD94-6A00227D3C52}" type="parTrans" cxnId="{818F12ED-AB8E-4BA5-B7E1-372C4E728D13}">
      <dgm:prSet/>
      <dgm:spPr/>
      <dgm:t>
        <a:bodyPr/>
        <a:lstStyle/>
        <a:p>
          <a:endParaRPr lang="en-GB"/>
        </a:p>
      </dgm:t>
    </dgm:pt>
    <dgm:pt modelId="{D9E01983-B180-4AA5-A9D6-867092BDFC52}" type="sibTrans" cxnId="{818F12ED-AB8E-4BA5-B7E1-372C4E728D13}">
      <dgm:prSet/>
      <dgm:spPr/>
      <dgm:t>
        <a:bodyPr/>
        <a:lstStyle/>
        <a:p>
          <a:endParaRPr lang="en-GB"/>
        </a:p>
      </dgm:t>
    </dgm:pt>
    <dgm:pt modelId="{2EE0847C-A510-4CC3-898A-0F018966E155}">
      <dgm:prSet phldr="0"/>
      <dgm:spPr/>
      <dgm:t>
        <a:bodyPr/>
        <a:lstStyle/>
        <a:p>
          <a:pPr>
            <a:lnSpc>
              <a:spcPct val="100000"/>
            </a:lnSpc>
          </a:pPr>
          <a:r>
            <a:rPr lang="en-GB" dirty="0">
              <a:latin typeface="+mn-lt"/>
            </a:rPr>
            <a:t>Get tuned hyperparameters for each type of algorithms. </a:t>
          </a:r>
        </a:p>
      </dgm:t>
    </dgm:pt>
    <dgm:pt modelId="{051A51DA-49C6-485F-B65E-E86396DC05BB}" type="parTrans" cxnId="{E756A903-3780-4D71-9FAD-57087A129C74}">
      <dgm:prSet/>
      <dgm:spPr/>
      <dgm:t>
        <a:bodyPr/>
        <a:lstStyle/>
        <a:p>
          <a:endParaRPr lang="en-GB"/>
        </a:p>
      </dgm:t>
    </dgm:pt>
    <dgm:pt modelId="{B3FA21B7-4E41-4822-BC6D-A69389E11330}" type="sibTrans" cxnId="{E756A903-3780-4D71-9FAD-57087A129C74}">
      <dgm:prSet/>
      <dgm:spPr/>
      <dgm:t>
        <a:bodyPr/>
        <a:lstStyle/>
        <a:p>
          <a:endParaRPr lang="en-GB"/>
        </a:p>
      </dgm:t>
    </dgm:pt>
    <dgm:pt modelId="{2826EAF6-E9B0-47A0-B349-B4909C0BFCD2}">
      <dgm:prSet phldr="0"/>
      <dgm:spPr/>
      <dgm:t>
        <a:bodyPr/>
        <a:lstStyle/>
        <a:p>
          <a:pPr>
            <a:lnSpc>
              <a:spcPct val="100000"/>
            </a:lnSpc>
          </a:pPr>
          <a:r>
            <a:rPr lang="en-GB" dirty="0">
              <a:latin typeface="+mn-lt"/>
            </a:rPr>
            <a:t>Make a table with all the model accuracies of the refined models and the one with the highest accuracies the best model</a:t>
          </a:r>
        </a:p>
      </dgm:t>
    </dgm:pt>
    <dgm:pt modelId="{CDE9D00D-1523-4C42-93F1-006BE2561CFB}" type="parTrans" cxnId="{A2896ADC-B7BB-40D5-B119-98D44C29D191}">
      <dgm:prSet/>
      <dgm:spPr/>
      <dgm:t>
        <a:bodyPr/>
        <a:lstStyle/>
        <a:p>
          <a:endParaRPr lang="en-GB"/>
        </a:p>
      </dgm:t>
    </dgm:pt>
    <dgm:pt modelId="{C899165E-1EC7-4A9F-A9FA-4D5DB48F0248}" type="sibTrans" cxnId="{A2896ADC-B7BB-40D5-B119-98D44C29D191}">
      <dgm:prSet/>
      <dgm:spPr/>
      <dgm:t>
        <a:bodyPr/>
        <a:lstStyle/>
        <a:p>
          <a:endParaRPr lang="en-GB"/>
        </a:p>
      </dgm:t>
    </dgm:pt>
    <dgm:pt modelId="{28D01B28-D360-4857-B898-FD1476F93176}" type="pres">
      <dgm:prSet presAssocID="{1EBFC0F7-2289-4A83-A472-A83752A84EBD}" presName="root" presStyleCnt="0">
        <dgm:presLayoutVars>
          <dgm:dir/>
          <dgm:resizeHandles val="exact"/>
        </dgm:presLayoutVars>
      </dgm:prSet>
      <dgm:spPr/>
    </dgm:pt>
    <dgm:pt modelId="{660B7DAE-EA19-4720-A236-250DCE5FD068}" type="pres">
      <dgm:prSet presAssocID="{EC8D298B-B811-4C12-926F-C4C598FE37A4}" presName="compNode" presStyleCnt="0"/>
      <dgm:spPr/>
    </dgm:pt>
    <dgm:pt modelId="{ACB9B5D3-265C-4469-BC9F-5C7523616A0A}" type="pres">
      <dgm:prSet presAssocID="{EC8D298B-B811-4C12-926F-C4C598FE37A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lowchart"/>
        </a:ext>
      </dgm:extLst>
    </dgm:pt>
    <dgm:pt modelId="{0C82534E-61ED-4601-9B41-C990C337D1AB}" type="pres">
      <dgm:prSet presAssocID="{EC8D298B-B811-4C12-926F-C4C598FE37A4}" presName="iconSpace" presStyleCnt="0"/>
      <dgm:spPr/>
    </dgm:pt>
    <dgm:pt modelId="{365BE237-8A22-46B6-9B00-AD4C304B46F5}" type="pres">
      <dgm:prSet presAssocID="{EC8D298B-B811-4C12-926F-C4C598FE37A4}" presName="parTx" presStyleLbl="revTx" presStyleIdx="0" presStyleCnt="8">
        <dgm:presLayoutVars>
          <dgm:chMax val="0"/>
          <dgm:chPref val="0"/>
        </dgm:presLayoutVars>
      </dgm:prSet>
      <dgm:spPr/>
    </dgm:pt>
    <dgm:pt modelId="{9ADE6812-ED8A-4EC9-945E-A9D9083F0C4C}" type="pres">
      <dgm:prSet presAssocID="{EC8D298B-B811-4C12-926F-C4C598FE37A4}" presName="txSpace" presStyleCnt="0"/>
      <dgm:spPr/>
    </dgm:pt>
    <dgm:pt modelId="{114C44D6-9AD0-42BD-A0B0-A61FF2520AA0}" type="pres">
      <dgm:prSet presAssocID="{EC8D298B-B811-4C12-926F-C4C598FE37A4}" presName="desTx" presStyleLbl="revTx" presStyleIdx="1" presStyleCnt="8">
        <dgm:presLayoutVars/>
      </dgm:prSet>
      <dgm:spPr/>
    </dgm:pt>
    <dgm:pt modelId="{14EC9E28-AA78-4535-A93D-BBC6FE3C4C37}" type="pres">
      <dgm:prSet presAssocID="{BA32DDFA-4FA0-46C4-8635-90B94CD1FE5F}" presName="sibTrans" presStyleCnt="0"/>
      <dgm:spPr/>
    </dgm:pt>
    <dgm:pt modelId="{06882E8C-9550-4185-97E6-2B537A0F085E}" type="pres">
      <dgm:prSet presAssocID="{36AFE10B-69C9-404E-BD73-0BA8262C7D38}" presName="compNode" presStyleCnt="0"/>
      <dgm:spPr/>
    </dgm:pt>
    <dgm:pt modelId="{06081EFA-5AA6-4089-A271-2996AA3F5CBF}" type="pres">
      <dgm:prSet presAssocID="{36AFE10B-69C9-404E-BD73-0BA8262C7D3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78640C47-AB57-4DF5-88A4-74E00540F335}" type="pres">
      <dgm:prSet presAssocID="{36AFE10B-69C9-404E-BD73-0BA8262C7D38}" presName="iconSpace" presStyleCnt="0"/>
      <dgm:spPr/>
    </dgm:pt>
    <dgm:pt modelId="{AB8578FD-2D07-442C-9C7B-67D43BFB9D8E}" type="pres">
      <dgm:prSet presAssocID="{36AFE10B-69C9-404E-BD73-0BA8262C7D38}" presName="parTx" presStyleLbl="revTx" presStyleIdx="2" presStyleCnt="8">
        <dgm:presLayoutVars>
          <dgm:chMax val="0"/>
          <dgm:chPref val="0"/>
        </dgm:presLayoutVars>
      </dgm:prSet>
      <dgm:spPr/>
    </dgm:pt>
    <dgm:pt modelId="{EB9A49BC-79F1-466D-80D3-D13B9379AAD2}" type="pres">
      <dgm:prSet presAssocID="{36AFE10B-69C9-404E-BD73-0BA8262C7D38}" presName="txSpace" presStyleCnt="0"/>
      <dgm:spPr/>
    </dgm:pt>
    <dgm:pt modelId="{7FC23359-6DA2-436D-BCFA-BA461C6A904F}" type="pres">
      <dgm:prSet presAssocID="{36AFE10B-69C9-404E-BD73-0BA8262C7D38}" presName="desTx" presStyleLbl="revTx" presStyleIdx="3" presStyleCnt="8">
        <dgm:presLayoutVars/>
      </dgm:prSet>
      <dgm:spPr/>
    </dgm:pt>
    <dgm:pt modelId="{744FECD1-4E64-4C24-893E-0740AD530F23}" type="pres">
      <dgm:prSet presAssocID="{712B7574-C8F0-40E7-80F9-17E446EC05C8}" presName="sibTrans" presStyleCnt="0"/>
      <dgm:spPr/>
    </dgm:pt>
    <dgm:pt modelId="{76D2EEBB-09FF-492F-A3DC-CAD516930772}" type="pres">
      <dgm:prSet presAssocID="{1AED1D1B-1B1F-41A9-93DD-79A609A3C5A2}" presName="compNode" presStyleCnt="0"/>
      <dgm:spPr/>
    </dgm:pt>
    <dgm:pt modelId="{12206355-9809-4AF9-851C-249BBDFD65DE}" type="pres">
      <dgm:prSet presAssocID="{1AED1D1B-1B1F-41A9-93DD-79A609A3C5A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ears"/>
        </a:ext>
      </dgm:extLst>
    </dgm:pt>
    <dgm:pt modelId="{6E47735F-7C95-4E3C-B612-C5938E525C54}" type="pres">
      <dgm:prSet presAssocID="{1AED1D1B-1B1F-41A9-93DD-79A609A3C5A2}" presName="iconSpace" presStyleCnt="0"/>
      <dgm:spPr/>
    </dgm:pt>
    <dgm:pt modelId="{DC222B25-A4B1-40E0-9E98-BBC86095F712}" type="pres">
      <dgm:prSet presAssocID="{1AED1D1B-1B1F-41A9-93DD-79A609A3C5A2}" presName="parTx" presStyleLbl="revTx" presStyleIdx="4" presStyleCnt="8">
        <dgm:presLayoutVars>
          <dgm:chMax val="0"/>
          <dgm:chPref val="0"/>
        </dgm:presLayoutVars>
      </dgm:prSet>
      <dgm:spPr/>
    </dgm:pt>
    <dgm:pt modelId="{73D1833D-3DE7-4B47-B43B-E1D430E29761}" type="pres">
      <dgm:prSet presAssocID="{1AED1D1B-1B1F-41A9-93DD-79A609A3C5A2}" presName="txSpace" presStyleCnt="0"/>
      <dgm:spPr/>
    </dgm:pt>
    <dgm:pt modelId="{691A3891-D0F6-482D-A80D-EE06D5939F37}" type="pres">
      <dgm:prSet presAssocID="{1AED1D1B-1B1F-41A9-93DD-79A609A3C5A2}" presName="desTx" presStyleLbl="revTx" presStyleIdx="5" presStyleCnt="8">
        <dgm:presLayoutVars/>
      </dgm:prSet>
      <dgm:spPr/>
    </dgm:pt>
    <dgm:pt modelId="{AE8D5BAE-49BD-4B22-9BB2-EAAA27929B89}" type="pres">
      <dgm:prSet presAssocID="{C771A32D-117C-4C36-BF2F-E32DA6646D5C}" presName="sibTrans" presStyleCnt="0"/>
      <dgm:spPr/>
    </dgm:pt>
    <dgm:pt modelId="{15430EB1-12B0-40FA-92FA-7C975BF81B28}" type="pres">
      <dgm:prSet presAssocID="{1C96CBB8-299E-4817-8DE3-0B686966DA23}" presName="compNode" presStyleCnt="0"/>
      <dgm:spPr/>
    </dgm:pt>
    <dgm:pt modelId="{1DE00936-4D42-4CF6-8D52-6815DD149BCB}" type="pres">
      <dgm:prSet presAssocID="{1C96CBB8-299E-4817-8DE3-0B686966DA2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ACC94F16-1864-4CD5-AB32-016AD88E3039}" type="pres">
      <dgm:prSet presAssocID="{1C96CBB8-299E-4817-8DE3-0B686966DA23}" presName="iconSpace" presStyleCnt="0"/>
      <dgm:spPr/>
    </dgm:pt>
    <dgm:pt modelId="{F8D88455-FC5C-45B2-ADAC-74E8C4589210}" type="pres">
      <dgm:prSet presAssocID="{1C96CBB8-299E-4817-8DE3-0B686966DA23}" presName="parTx" presStyleLbl="revTx" presStyleIdx="6" presStyleCnt="8">
        <dgm:presLayoutVars>
          <dgm:chMax val="0"/>
          <dgm:chPref val="0"/>
        </dgm:presLayoutVars>
      </dgm:prSet>
      <dgm:spPr/>
    </dgm:pt>
    <dgm:pt modelId="{539CB10B-2C0D-4E01-A14D-14D7BAB2B870}" type="pres">
      <dgm:prSet presAssocID="{1C96CBB8-299E-4817-8DE3-0B686966DA23}" presName="txSpace" presStyleCnt="0"/>
      <dgm:spPr/>
    </dgm:pt>
    <dgm:pt modelId="{5DE0D95B-CA29-426C-8794-73E1196CA979}" type="pres">
      <dgm:prSet presAssocID="{1C96CBB8-299E-4817-8DE3-0B686966DA23}" presName="desTx" presStyleLbl="revTx" presStyleIdx="7" presStyleCnt="8">
        <dgm:presLayoutVars/>
      </dgm:prSet>
      <dgm:spPr/>
    </dgm:pt>
  </dgm:ptLst>
  <dgm:cxnLst>
    <dgm:cxn modelId="{E756A903-3780-4D71-9FAD-57087A129C74}" srcId="{36AFE10B-69C9-404E-BD73-0BA8262C7D38}" destId="{2EE0847C-A510-4CC3-898A-0F018966E155}" srcOrd="1" destOrd="0" parTransId="{051A51DA-49C6-485F-B65E-E86396DC05BB}" sibTransId="{B3FA21B7-4E41-4822-BC6D-A69389E11330}"/>
    <dgm:cxn modelId="{28520B05-A84E-4264-B4AB-38A1E51547F2}" srcId="{1AED1D1B-1B1F-41A9-93DD-79A609A3C5A2}" destId="{BC006B75-2C42-421A-B889-364036C79ABD}" srcOrd="0" destOrd="0" parTransId="{FD4592C3-05CA-4164-ADAD-1C4DB0091211}" sibTransId="{2836E760-7757-48D6-AE7F-1CE33FF83F7F}"/>
    <dgm:cxn modelId="{BEA52D27-5385-4CE1-89FC-DF960B51A2CB}" type="presOf" srcId="{2EE0847C-A510-4CC3-898A-0F018966E155}" destId="{7FC23359-6DA2-436D-BCFA-BA461C6A904F}" srcOrd="0" destOrd="1" presId="urn:microsoft.com/office/officeart/2018/2/layout/IconLabelDescriptionList"/>
    <dgm:cxn modelId="{6C00BD2A-13B6-495C-B5C0-4ECB7312CDE2}" srcId="{1EBFC0F7-2289-4A83-A472-A83752A84EBD}" destId="{36AFE10B-69C9-404E-BD73-0BA8262C7D38}" srcOrd="1" destOrd="0" parTransId="{80184873-B585-46F8-9790-386306A86E23}" sibTransId="{712B7574-C8F0-40E7-80F9-17E446EC05C8}"/>
    <dgm:cxn modelId="{6EBAF75C-4C4F-4B59-8AE6-2D9346C50563}" type="presOf" srcId="{EC8D298B-B811-4C12-926F-C4C598FE37A4}" destId="{365BE237-8A22-46B6-9B00-AD4C304B46F5}" srcOrd="0" destOrd="0" presId="urn:microsoft.com/office/officeart/2018/2/layout/IconLabelDescriptionList"/>
    <dgm:cxn modelId="{B58EF070-CE05-41E1-B799-EF4507F30D40}" type="presOf" srcId="{825B5DBC-F93B-4709-A854-34EEBA2647DF}" destId="{114C44D6-9AD0-42BD-A0B0-A61FF2520AA0}" srcOrd="0" destOrd="1" presId="urn:microsoft.com/office/officeart/2018/2/layout/IconLabelDescriptionList"/>
    <dgm:cxn modelId="{AFADE773-9E34-4EE4-B2B8-50005D227280}" type="presOf" srcId="{1AED1D1B-1B1F-41A9-93DD-79A609A3C5A2}" destId="{DC222B25-A4B1-40E0-9E98-BBC86095F712}" srcOrd="0" destOrd="0" presId="urn:microsoft.com/office/officeart/2018/2/layout/IconLabelDescriptionList"/>
    <dgm:cxn modelId="{8CBD385A-7FB8-49E7-853A-DD2CDDA09426}" srcId="{EC8D298B-B811-4C12-926F-C4C598FE37A4}" destId="{C5492EDD-D8C3-4B72-8892-0925E2F10A0F}" srcOrd="0" destOrd="0" parTransId="{980D9E48-7394-4A3C-ADE5-7ACCA7CAA564}" sibTransId="{0D8B84A3-2F7A-4EE9-9F5E-F647A010BC57}"/>
    <dgm:cxn modelId="{0560807A-9D6B-4C6F-947F-90BF23FB440B}" srcId="{1EBFC0F7-2289-4A83-A472-A83752A84EBD}" destId="{1AED1D1B-1B1F-41A9-93DD-79A609A3C5A2}" srcOrd="2" destOrd="0" parTransId="{8DE9D851-97BD-4CF0-9D5D-FCF7D9DEF562}" sibTransId="{C771A32D-117C-4C36-BF2F-E32DA6646D5C}"/>
    <dgm:cxn modelId="{2FBE5286-17D7-45E1-9AE3-E741A9F933B9}" srcId="{1EBFC0F7-2289-4A83-A472-A83752A84EBD}" destId="{1C96CBB8-299E-4817-8DE3-0B686966DA23}" srcOrd="3" destOrd="0" parTransId="{D858BDCC-8161-4445-B2A4-D7F6FDFE8CD3}" sibTransId="{92D4A3BE-9239-48F4-9358-6B336589604B}"/>
    <dgm:cxn modelId="{C2612E9D-25A6-4D66-8490-C42DE49DC7A3}" type="presOf" srcId="{1EBFC0F7-2289-4A83-A472-A83752A84EBD}" destId="{28D01B28-D360-4857-B898-FD1476F93176}" srcOrd="0" destOrd="0" presId="urn:microsoft.com/office/officeart/2018/2/layout/IconLabelDescriptionList"/>
    <dgm:cxn modelId="{04B18C9F-B43B-4E7E-9637-AA87D8C74E94}" type="presOf" srcId="{36AFE10B-69C9-404E-BD73-0BA8262C7D38}" destId="{AB8578FD-2D07-442C-9C7B-67D43BFB9D8E}" srcOrd="0" destOrd="0" presId="urn:microsoft.com/office/officeart/2018/2/layout/IconLabelDescriptionList"/>
    <dgm:cxn modelId="{7093B2A4-B9B6-40F4-8539-3300D1DC7E33}" srcId="{36AFE10B-69C9-404E-BD73-0BA8262C7D38}" destId="{76ED21B5-67A3-4F11-B6A5-F99EF491E837}" srcOrd="0" destOrd="0" parTransId="{F7F7B4D5-D6A0-481D-B892-47075F9DA140}" sibTransId="{8D03D4BC-8E83-4337-AD4C-06A94B00BEAA}"/>
    <dgm:cxn modelId="{44E87DB9-7B94-4D73-9645-40C198488A8D}" type="presOf" srcId="{2826EAF6-E9B0-47A0-B349-B4909C0BFCD2}" destId="{5DE0D95B-CA29-426C-8794-73E1196CA979}" srcOrd="0" destOrd="0" presId="urn:microsoft.com/office/officeart/2018/2/layout/IconLabelDescriptionList"/>
    <dgm:cxn modelId="{5FBA14BE-041C-4307-BAA4-DDAE42C2CD64}" type="presOf" srcId="{1C96CBB8-299E-4817-8DE3-0B686966DA23}" destId="{F8D88455-FC5C-45B2-ADAC-74E8C4589210}" srcOrd="0" destOrd="0" presId="urn:microsoft.com/office/officeart/2018/2/layout/IconLabelDescriptionList"/>
    <dgm:cxn modelId="{5A3A99C3-D9EB-4BFE-A29F-99614916D62D}" srcId="{1EBFC0F7-2289-4A83-A472-A83752A84EBD}" destId="{EC8D298B-B811-4C12-926F-C4C598FE37A4}" srcOrd="0" destOrd="0" parTransId="{94446CA2-5C10-46AB-A367-4AFE25FD8D77}" sibTransId="{BA32DDFA-4FA0-46C4-8635-90B94CD1FE5F}"/>
    <dgm:cxn modelId="{3610BFDA-C1B8-4FCB-9D8A-9EB360BE2335}" type="presOf" srcId="{76ED21B5-67A3-4F11-B6A5-F99EF491E837}" destId="{7FC23359-6DA2-436D-BCFA-BA461C6A904F}" srcOrd="0" destOrd="0" presId="urn:microsoft.com/office/officeart/2018/2/layout/IconLabelDescriptionList"/>
    <dgm:cxn modelId="{A2896ADC-B7BB-40D5-B119-98D44C29D191}" srcId="{1C96CBB8-299E-4817-8DE3-0B686966DA23}" destId="{2826EAF6-E9B0-47A0-B349-B4909C0BFCD2}" srcOrd="0" destOrd="0" parTransId="{CDE9D00D-1523-4C42-93F1-006BE2561CFB}" sibTransId="{C899165E-1EC7-4A9F-A9FA-4D5DB48F0248}"/>
    <dgm:cxn modelId="{930364EA-56A8-49C5-BCD5-B299570EA9A1}" type="presOf" srcId="{BC006B75-2C42-421A-B889-364036C79ABD}" destId="{691A3891-D0F6-482D-A80D-EE06D5939F37}" srcOrd="0" destOrd="0" presId="urn:microsoft.com/office/officeart/2018/2/layout/IconLabelDescriptionList"/>
    <dgm:cxn modelId="{818F12ED-AB8E-4BA5-B7E1-372C4E728D13}" srcId="{EC8D298B-B811-4C12-926F-C4C598FE37A4}" destId="{825B5DBC-F93B-4709-A854-34EEBA2647DF}" srcOrd="1" destOrd="0" parTransId="{D5BB5B09-E940-43BD-AD94-6A00227D3C52}" sibTransId="{D9E01983-B180-4AA5-A9D6-867092BDFC52}"/>
    <dgm:cxn modelId="{7FB1D4EE-D947-4DD6-84DB-751F90A8329C}" type="presOf" srcId="{C5492EDD-D8C3-4B72-8892-0925E2F10A0F}" destId="{114C44D6-9AD0-42BD-A0B0-A61FF2520AA0}" srcOrd="0" destOrd="0" presId="urn:microsoft.com/office/officeart/2018/2/layout/IconLabelDescriptionList"/>
    <dgm:cxn modelId="{69CFAD79-E7E6-486D-B0EB-4457170B14E8}" type="presParOf" srcId="{28D01B28-D360-4857-B898-FD1476F93176}" destId="{660B7DAE-EA19-4720-A236-250DCE5FD068}" srcOrd="0" destOrd="0" presId="urn:microsoft.com/office/officeart/2018/2/layout/IconLabelDescriptionList"/>
    <dgm:cxn modelId="{02DD148C-91F4-44F2-B5B1-A2521DB81926}" type="presParOf" srcId="{660B7DAE-EA19-4720-A236-250DCE5FD068}" destId="{ACB9B5D3-265C-4469-BC9F-5C7523616A0A}" srcOrd="0" destOrd="0" presId="urn:microsoft.com/office/officeart/2018/2/layout/IconLabelDescriptionList"/>
    <dgm:cxn modelId="{00F3DA1D-3ABE-4438-B82A-0A7DE70DA1C5}" type="presParOf" srcId="{660B7DAE-EA19-4720-A236-250DCE5FD068}" destId="{0C82534E-61ED-4601-9B41-C990C337D1AB}" srcOrd="1" destOrd="0" presId="urn:microsoft.com/office/officeart/2018/2/layout/IconLabelDescriptionList"/>
    <dgm:cxn modelId="{18179CBF-47BF-4AC7-B999-C145F19EFCD6}" type="presParOf" srcId="{660B7DAE-EA19-4720-A236-250DCE5FD068}" destId="{365BE237-8A22-46B6-9B00-AD4C304B46F5}" srcOrd="2" destOrd="0" presId="urn:microsoft.com/office/officeart/2018/2/layout/IconLabelDescriptionList"/>
    <dgm:cxn modelId="{E5927FDF-FE50-4F1E-B69C-A4A449219505}" type="presParOf" srcId="{660B7DAE-EA19-4720-A236-250DCE5FD068}" destId="{9ADE6812-ED8A-4EC9-945E-A9D9083F0C4C}" srcOrd="3" destOrd="0" presId="urn:microsoft.com/office/officeart/2018/2/layout/IconLabelDescriptionList"/>
    <dgm:cxn modelId="{55556164-0E18-4E4C-A3B0-93AC848BE95D}" type="presParOf" srcId="{660B7DAE-EA19-4720-A236-250DCE5FD068}" destId="{114C44D6-9AD0-42BD-A0B0-A61FF2520AA0}" srcOrd="4" destOrd="0" presId="urn:microsoft.com/office/officeart/2018/2/layout/IconLabelDescriptionList"/>
    <dgm:cxn modelId="{0D5C89ED-4518-4B6C-BB05-8BBCC5735039}" type="presParOf" srcId="{28D01B28-D360-4857-B898-FD1476F93176}" destId="{14EC9E28-AA78-4535-A93D-BBC6FE3C4C37}" srcOrd="1" destOrd="0" presId="urn:microsoft.com/office/officeart/2018/2/layout/IconLabelDescriptionList"/>
    <dgm:cxn modelId="{45C6BB39-1A94-485E-AF06-4B052863EE70}" type="presParOf" srcId="{28D01B28-D360-4857-B898-FD1476F93176}" destId="{06882E8C-9550-4185-97E6-2B537A0F085E}" srcOrd="2" destOrd="0" presId="urn:microsoft.com/office/officeart/2018/2/layout/IconLabelDescriptionList"/>
    <dgm:cxn modelId="{39E53AB9-34B5-4BD7-B175-D378B64431E8}" type="presParOf" srcId="{06882E8C-9550-4185-97E6-2B537A0F085E}" destId="{06081EFA-5AA6-4089-A271-2996AA3F5CBF}" srcOrd="0" destOrd="0" presId="urn:microsoft.com/office/officeart/2018/2/layout/IconLabelDescriptionList"/>
    <dgm:cxn modelId="{7C7286EB-7F91-4F8C-A9C6-26E60CFC2653}" type="presParOf" srcId="{06882E8C-9550-4185-97E6-2B537A0F085E}" destId="{78640C47-AB57-4DF5-88A4-74E00540F335}" srcOrd="1" destOrd="0" presId="urn:microsoft.com/office/officeart/2018/2/layout/IconLabelDescriptionList"/>
    <dgm:cxn modelId="{616FC3DD-F385-4405-882A-D0BB442EAB5B}" type="presParOf" srcId="{06882E8C-9550-4185-97E6-2B537A0F085E}" destId="{AB8578FD-2D07-442C-9C7B-67D43BFB9D8E}" srcOrd="2" destOrd="0" presId="urn:microsoft.com/office/officeart/2018/2/layout/IconLabelDescriptionList"/>
    <dgm:cxn modelId="{67119D61-E363-4B6D-B364-3ED1B29B8138}" type="presParOf" srcId="{06882E8C-9550-4185-97E6-2B537A0F085E}" destId="{EB9A49BC-79F1-466D-80D3-D13B9379AAD2}" srcOrd="3" destOrd="0" presId="urn:microsoft.com/office/officeart/2018/2/layout/IconLabelDescriptionList"/>
    <dgm:cxn modelId="{C75ABA01-F3D4-4187-AEDA-12F793F76493}" type="presParOf" srcId="{06882E8C-9550-4185-97E6-2B537A0F085E}" destId="{7FC23359-6DA2-436D-BCFA-BA461C6A904F}" srcOrd="4" destOrd="0" presId="urn:microsoft.com/office/officeart/2018/2/layout/IconLabelDescriptionList"/>
    <dgm:cxn modelId="{73942C2C-CA2F-4453-AA1F-E401016A6239}" type="presParOf" srcId="{28D01B28-D360-4857-B898-FD1476F93176}" destId="{744FECD1-4E64-4C24-893E-0740AD530F23}" srcOrd="3" destOrd="0" presId="urn:microsoft.com/office/officeart/2018/2/layout/IconLabelDescriptionList"/>
    <dgm:cxn modelId="{A995C80C-5886-4806-AD8F-6956EE996E99}" type="presParOf" srcId="{28D01B28-D360-4857-B898-FD1476F93176}" destId="{76D2EEBB-09FF-492F-A3DC-CAD516930772}" srcOrd="4" destOrd="0" presId="urn:microsoft.com/office/officeart/2018/2/layout/IconLabelDescriptionList"/>
    <dgm:cxn modelId="{D8D9DFC3-098E-44D8-9861-B6DE69A767CF}" type="presParOf" srcId="{76D2EEBB-09FF-492F-A3DC-CAD516930772}" destId="{12206355-9809-4AF9-851C-249BBDFD65DE}" srcOrd="0" destOrd="0" presId="urn:microsoft.com/office/officeart/2018/2/layout/IconLabelDescriptionList"/>
    <dgm:cxn modelId="{A0BA405E-4D1A-4DD3-AFB3-0E220353E223}" type="presParOf" srcId="{76D2EEBB-09FF-492F-A3DC-CAD516930772}" destId="{6E47735F-7C95-4E3C-B612-C5938E525C54}" srcOrd="1" destOrd="0" presId="urn:microsoft.com/office/officeart/2018/2/layout/IconLabelDescriptionList"/>
    <dgm:cxn modelId="{5DB1B91B-AC79-4FD2-9F39-A24E78447534}" type="presParOf" srcId="{76D2EEBB-09FF-492F-A3DC-CAD516930772}" destId="{DC222B25-A4B1-40E0-9E98-BBC86095F712}" srcOrd="2" destOrd="0" presId="urn:microsoft.com/office/officeart/2018/2/layout/IconLabelDescriptionList"/>
    <dgm:cxn modelId="{F59CD826-3E33-451F-B974-D19D7C4BEC77}" type="presParOf" srcId="{76D2EEBB-09FF-492F-A3DC-CAD516930772}" destId="{73D1833D-3DE7-4B47-B43B-E1D430E29761}" srcOrd="3" destOrd="0" presId="urn:microsoft.com/office/officeart/2018/2/layout/IconLabelDescriptionList"/>
    <dgm:cxn modelId="{721AC9CF-4690-42DE-BAD5-BFC482B56917}" type="presParOf" srcId="{76D2EEBB-09FF-492F-A3DC-CAD516930772}" destId="{691A3891-D0F6-482D-A80D-EE06D5939F37}" srcOrd="4" destOrd="0" presId="urn:microsoft.com/office/officeart/2018/2/layout/IconLabelDescriptionList"/>
    <dgm:cxn modelId="{596DA92F-5734-45BB-8E37-D0C8074EEF6E}" type="presParOf" srcId="{28D01B28-D360-4857-B898-FD1476F93176}" destId="{AE8D5BAE-49BD-4B22-9BB2-EAAA27929B89}" srcOrd="5" destOrd="0" presId="urn:microsoft.com/office/officeart/2018/2/layout/IconLabelDescriptionList"/>
    <dgm:cxn modelId="{A1950B8D-CB69-4C6F-B8BE-E9D9A3A7EE02}" type="presParOf" srcId="{28D01B28-D360-4857-B898-FD1476F93176}" destId="{15430EB1-12B0-40FA-92FA-7C975BF81B28}" srcOrd="6" destOrd="0" presId="urn:microsoft.com/office/officeart/2018/2/layout/IconLabelDescriptionList"/>
    <dgm:cxn modelId="{2A57CFE1-5F94-4F4D-82C1-6393D13089E9}" type="presParOf" srcId="{15430EB1-12B0-40FA-92FA-7C975BF81B28}" destId="{1DE00936-4D42-4CF6-8D52-6815DD149BCB}" srcOrd="0" destOrd="0" presId="urn:microsoft.com/office/officeart/2018/2/layout/IconLabelDescriptionList"/>
    <dgm:cxn modelId="{1421B079-6DF7-4091-814D-5FDFCB4BF9B5}" type="presParOf" srcId="{15430EB1-12B0-40FA-92FA-7C975BF81B28}" destId="{ACC94F16-1864-4CD5-AB32-016AD88E3039}" srcOrd="1" destOrd="0" presId="urn:microsoft.com/office/officeart/2018/2/layout/IconLabelDescriptionList"/>
    <dgm:cxn modelId="{0DC9337F-1050-4BC2-B998-FF050C240D40}" type="presParOf" srcId="{15430EB1-12B0-40FA-92FA-7C975BF81B28}" destId="{F8D88455-FC5C-45B2-ADAC-74E8C4589210}" srcOrd="2" destOrd="0" presId="urn:microsoft.com/office/officeart/2018/2/layout/IconLabelDescriptionList"/>
    <dgm:cxn modelId="{7A3F237E-102C-4932-9692-3D9DDF3AD3BC}" type="presParOf" srcId="{15430EB1-12B0-40FA-92FA-7C975BF81B28}" destId="{539CB10B-2C0D-4E01-A14D-14D7BAB2B870}" srcOrd="3" destOrd="0" presId="urn:microsoft.com/office/officeart/2018/2/layout/IconLabelDescriptionList"/>
    <dgm:cxn modelId="{57F49316-DF6A-45E2-8759-B7B0C8BB9B63}" type="presParOf" srcId="{15430EB1-12B0-40FA-92FA-7C975BF81B28}" destId="{5DE0D95B-CA29-426C-8794-73E1196CA979}"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7E76E3A-723B-4E95-AAF7-67B056D30618}"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29924D9A-67D6-416A-8064-108E5A0D766F}">
      <dgm:prSet custT="1"/>
      <dgm:spPr/>
      <dgm:t>
        <a:bodyPr/>
        <a:lstStyle/>
        <a:p>
          <a:r>
            <a:rPr lang="en-US" sz="1800" b="1" dirty="0"/>
            <a:t>Limitations</a:t>
          </a:r>
        </a:p>
        <a:p>
          <a:r>
            <a:rPr lang="en-US" sz="1800" b="1" dirty="0"/>
            <a:t> </a:t>
          </a:r>
          <a:r>
            <a:rPr lang="en-US" sz="1400" dirty="0"/>
            <a:t>The model currently relies on available historical data. External factors, such as regulatory changes or new technology, could impact future predictions.</a:t>
          </a:r>
        </a:p>
      </dgm:t>
    </dgm:pt>
    <dgm:pt modelId="{3A6A1186-5422-4187-B111-A5DCE70F1912}" type="parTrans" cxnId="{1CC841F4-14F6-4958-B9E2-B80BB1B10AAB}">
      <dgm:prSet/>
      <dgm:spPr/>
      <dgm:t>
        <a:bodyPr/>
        <a:lstStyle/>
        <a:p>
          <a:endParaRPr lang="en-US"/>
        </a:p>
      </dgm:t>
    </dgm:pt>
    <dgm:pt modelId="{E93794B9-7250-47FC-B043-68C10E8C2215}" type="sibTrans" cxnId="{1CC841F4-14F6-4958-B9E2-B80BB1B10AAB}">
      <dgm:prSet/>
      <dgm:spPr/>
      <dgm:t>
        <a:bodyPr/>
        <a:lstStyle/>
        <a:p>
          <a:endParaRPr lang="en-US"/>
        </a:p>
      </dgm:t>
    </dgm:pt>
    <dgm:pt modelId="{4693647B-03DF-4A2B-BC67-161AEEBA27EF}">
      <dgm:prSet custT="1"/>
      <dgm:spPr/>
      <dgm:t>
        <a:bodyPr/>
        <a:lstStyle/>
        <a:p>
          <a:r>
            <a:rPr lang="en-US" sz="1800" b="1" dirty="0"/>
            <a:t>Next Steps</a:t>
          </a:r>
        </a:p>
        <a:p>
          <a:r>
            <a:rPr lang="en-US" sz="1600" b="1" dirty="0"/>
            <a:t> </a:t>
          </a:r>
          <a:r>
            <a:rPr lang="en-US" sz="1400" dirty="0"/>
            <a:t>Continuous model refinement with the updated data and additional factors specified would improve accuracy and provide even more detailed insights for investors.</a:t>
          </a:r>
        </a:p>
        <a:p>
          <a:r>
            <a:rPr lang="en-US" sz="1400" dirty="0"/>
            <a:t>Add predictive model to dashboard</a:t>
          </a:r>
        </a:p>
      </dgm:t>
    </dgm:pt>
    <dgm:pt modelId="{286826D6-62C2-40C1-AEEB-CEADCA307E41}" type="parTrans" cxnId="{BD398311-DCA2-4C32-9E24-A7C621DD5A98}">
      <dgm:prSet/>
      <dgm:spPr/>
      <dgm:t>
        <a:bodyPr/>
        <a:lstStyle/>
        <a:p>
          <a:endParaRPr lang="en-US"/>
        </a:p>
      </dgm:t>
    </dgm:pt>
    <dgm:pt modelId="{D7C2A5CB-700D-4AE8-9118-9B3FDA071771}" type="sibTrans" cxnId="{BD398311-DCA2-4C32-9E24-A7C621DD5A98}">
      <dgm:prSet/>
      <dgm:spPr/>
      <dgm:t>
        <a:bodyPr/>
        <a:lstStyle/>
        <a:p>
          <a:endParaRPr lang="en-US"/>
        </a:p>
      </dgm:t>
    </dgm:pt>
    <dgm:pt modelId="{0562F323-59D1-49BB-A6CC-08AA42CB2683}" type="pres">
      <dgm:prSet presAssocID="{97E76E3A-723B-4E95-AAF7-67B056D30618}" presName="root" presStyleCnt="0">
        <dgm:presLayoutVars>
          <dgm:dir/>
          <dgm:resizeHandles val="exact"/>
        </dgm:presLayoutVars>
      </dgm:prSet>
      <dgm:spPr/>
    </dgm:pt>
    <dgm:pt modelId="{F2FDE930-C555-4A43-A7FA-EB55A63BD318}" type="pres">
      <dgm:prSet presAssocID="{29924D9A-67D6-416A-8064-108E5A0D766F}" presName="compNode" presStyleCnt="0"/>
      <dgm:spPr/>
    </dgm:pt>
    <dgm:pt modelId="{4AD05A68-64E0-47B4-A80B-82D0FD6FF47E}" type="pres">
      <dgm:prSet presAssocID="{29924D9A-67D6-416A-8064-108E5A0D766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E78ABCA4-BFC8-4627-9497-2CDE882DD521}" type="pres">
      <dgm:prSet presAssocID="{29924D9A-67D6-416A-8064-108E5A0D766F}" presName="spaceRect" presStyleCnt="0"/>
      <dgm:spPr/>
    </dgm:pt>
    <dgm:pt modelId="{42C94296-E191-47C2-A969-F01F01C6E8C0}" type="pres">
      <dgm:prSet presAssocID="{29924D9A-67D6-416A-8064-108E5A0D766F}" presName="textRect" presStyleLbl="revTx" presStyleIdx="0" presStyleCnt="2" custLinFactNeighborX="-888" custLinFactNeighborY="-32386">
        <dgm:presLayoutVars>
          <dgm:chMax val="1"/>
          <dgm:chPref val="1"/>
        </dgm:presLayoutVars>
      </dgm:prSet>
      <dgm:spPr/>
    </dgm:pt>
    <dgm:pt modelId="{0439F398-53D6-4299-9A16-76C36CD1BA51}" type="pres">
      <dgm:prSet presAssocID="{E93794B9-7250-47FC-B043-68C10E8C2215}" presName="sibTrans" presStyleCnt="0"/>
      <dgm:spPr/>
    </dgm:pt>
    <dgm:pt modelId="{84DCADCA-6C29-4154-9382-CDD1E77E2516}" type="pres">
      <dgm:prSet presAssocID="{4693647B-03DF-4A2B-BC67-161AEEBA27EF}" presName="compNode" presStyleCnt="0"/>
      <dgm:spPr/>
    </dgm:pt>
    <dgm:pt modelId="{53A19B73-2BBA-49B5-89DB-E332A1EC66C2}" type="pres">
      <dgm:prSet presAssocID="{4693647B-03DF-4A2B-BC67-161AEEBA27E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llseye"/>
        </a:ext>
      </dgm:extLst>
    </dgm:pt>
    <dgm:pt modelId="{82F531C3-5775-41FB-972F-80F40C65B002}" type="pres">
      <dgm:prSet presAssocID="{4693647B-03DF-4A2B-BC67-161AEEBA27EF}" presName="spaceRect" presStyleCnt="0"/>
      <dgm:spPr/>
    </dgm:pt>
    <dgm:pt modelId="{FDEA7C72-806F-43C3-B87E-1FCB42611EF0}" type="pres">
      <dgm:prSet presAssocID="{4693647B-03DF-4A2B-BC67-161AEEBA27EF}" presName="textRect" presStyleLbl="revTx" presStyleIdx="1" presStyleCnt="2" custScaleX="107029" custScaleY="81561" custLinFactNeighborX="-1107" custLinFactNeighborY="-43331">
        <dgm:presLayoutVars>
          <dgm:chMax val="1"/>
          <dgm:chPref val="1"/>
        </dgm:presLayoutVars>
      </dgm:prSet>
      <dgm:spPr/>
    </dgm:pt>
  </dgm:ptLst>
  <dgm:cxnLst>
    <dgm:cxn modelId="{BD398311-DCA2-4C32-9E24-A7C621DD5A98}" srcId="{97E76E3A-723B-4E95-AAF7-67B056D30618}" destId="{4693647B-03DF-4A2B-BC67-161AEEBA27EF}" srcOrd="1" destOrd="0" parTransId="{286826D6-62C2-40C1-AEEB-CEADCA307E41}" sibTransId="{D7C2A5CB-700D-4AE8-9118-9B3FDA071771}"/>
    <dgm:cxn modelId="{ABF12D3C-283A-450D-9F7E-14F416963E2A}" type="presOf" srcId="{4693647B-03DF-4A2B-BC67-161AEEBA27EF}" destId="{FDEA7C72-806F-43C3-B87E-1FCB42611EF0}" srcOrd="0" destOrd="0" presId="urn:microsoft.com/office/officeart/2018/2/layout/IconLabelList"/>
    <dgm:cxn modelId="{3FD9CD57-D490-4483-A9D9-5BF867F985C9}" type="presOf" srcId="{29924D9A-67D6-416A-8064-108E5A0D766F}" destId="{42C94296-E191-47C2-A969-F01F01C6E8C0}" srcOrd="0" destOrd="0" presId="urn:microsoft.com/office/officeart/2018/2/layout/IconLabelList"/>
    <dgm:cxn modelId="{3FE02E83-43B6-4C11-B1DC-6D71D995C906}" type="presOf" srcId="{97E76E3A-723B-4E95-AAF7-67B056D30618}" destId="{0562F323-59D1-49BB-A6CC-08AA42CB2683}" srcOrd="0" destOrd="0" presId="urn:microsoft.com/office/officeart/2018/2/layout/IconLabelList"/>
    <dgm:cxn modelId="{1CC841F4-14F6-4958-B9E2-B80BB1B10AAB}" srcId="{97E76E3A-723B-4E95-AAF7-67B056D30618}" destId="{29924D9A-67D6-416A-8064-108E5A0D766F}" srcOrd="0" destOrd="0" parTransId="{3A6A1186-5422-4187-B111-A5DCE70F1912}" sibTransId="{E93794B9-7250-47FC-B043-68C10E8C2215}"/>
    <dgm:cxn modelId="{F681F1E8-AF9C-4F5A-AFA2-59CAEB3722A6}" type="presParOf" srcId="{0562F323-59D1-49BB-A6CC-08AA42CB2683}" destId="{F2FDE930-C555-4A43-A7FA-EB55A63BD318}" srcOrd="0" destOrd="0" presId="urn:microsoft.com/office/officeart/2018/2/layout/IconLabelList"/>
    <dgm:cxn modelId="{FBF2A4D2-C45A-47FE-B4E5-67F383CBB6AF}" type="presParOf" srcId="{F2FDE930-C555-4A43-A7FA-EB55A63BD318}" destId="{4AD05A68-64E0-47B4-A80B-82D0FD6FF47E}" srcOrd="0" destOrd="0" presId="urn:microsoft.com/office/officeart/2018/2/layout/IconLabelList"/>
    <dgm:cxn modelId="{C57B6738-6BE7-4772-BF1B-4D5160043265}" type="presParOf" srcId="{F2FDE930-C555-4A43-A7FA-EB55A63BD318}" destId="{E78ABCA4-BFC8-4627-9497-2CDE882DD521}" srcOrd="1" destOrd="0" presId="urn:microsoft.com/office/officeart/2018/2/layout/IconLabelList"/>
    <dgm:cxn modelId="{75547EDF-61A4-4030-9D57-5C256ED89A24}" type="presParOf" srcId="{F2FDE930-C555-4A43-A7FA-EB55A63BD318}" destId="{42C94296-E191-47C2-A969-F01F01C6E8C0}" srcOrd="2" destOrd="0" presId="urn:microsoft.com/office/officeart/2018/2/layout/IconLabelList"/>
    <dgm:cxn modelId="{60A7A763-B104-4106-BB7D-B76847EAD380}" type="presParOf" srcId="{0562F323-59D1-49BB-A6CC-08AA42CB2683}" destId="{0439F398-53D6-4299-9A16-76C36CD1BA51}" srcOrd="1" destOrd="0" presId="urn:microsoft.com/office/officeart/2018/2/layout/IconLabelList"/>
    <dgm:cxn modelId="{1E44CAC2-A394-4821-9EB8-C0F7CC3F4259}" type="presParOf" srcId="{0562F323-59D1-49BB-A6CC-08AA42CB2683}" destId="{84DCADCA-6C29-4154-9382-CDD1E77E2516}" srcOrd="2" destOrd="0" presId="urn:microsoft.com/office/officeart/2018/2/layout/IconLabelList"/>
    <dgm:cxn modelId="{1556F3BD-EC09-47A6-B7C3-0B5D2FFFA9D5}" type="presParOf" srcId="{84DCADCA-6C29-4154-9382-CDD1E77E2516}" destId="{53A19B73-2BBA-49B5-89DB-E332A1EC66C2}" srcOrd="0" destOrd="0" presId="urn:microsoft.com/office/officeart/2018/2/layout/IconLabelList"/>
    <dgm:cxn modelId="{BA62B590-120D-4372-B01D-12899ECD1355}" type="presParOf" srcId="{84DCADCA-6C29-4154-9382-CDD1E77E2516}" destId="{82F531C3-5775-41FB-972F-80F40C65B002}" srcOrd="1" destOrd="0" presId="urn:microsoft.com/office/officeart/2018/2/layout/IconLabelList"/>
    <dgm:cxn modelId="{5BBA5EB7-BC39-4B27-A888-0A8AD4771661}" type="presParOf" srcId="{84DCADCA-6C29-4154-9382-CDD1E77E2516}" destId="{FDEA7C72-806F-43C3-B87E-1FCB42611EF0}"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A9057E8-F082-4D9B-949C-987D3F59D0F8}" type="doc">
      <dgm:prSet loTypeId="urn:microsoft.com/office/officeart/2005/8/layout/process2" loCatId="process" qsTypeId="urn:microsoft.com/office/officeart/2005/8/quickstyle/simple1" qsCatId="simple" csTypeId="urn:microsoft.com/office/officeart/2005/8/colors/accent1_2" csCatId="accent1" phldr="1"/>
      <dgm:spPr/>
    </dgm:pt>
    <dgm:pt modelId="{10D9BE79-7F06-4492-B53F-6A22F5355D04}">
      <dgm:prSet phldr="0"/>
      <dgm:spPr/>
      <dgm:t>
        <a:bodyPr/>
        <a:lstStyle/>
        <a:p>
          <a:pPr rtl="0"/>
          <a:r>
            <a:rPr lang="en-GB" dirty="0">
              <a:latin typeface="system-ui"/>
            </a:rPr>
            <a:t>Calculate the number of launches on each site</a:t>
          </a:r>
          <a:endParaRPr lang="en-GB" dirty="0">
            <a:latin typeface="Calibri Light"/>
          </a:endParaRPr>
        </a:p>
      </dgm:t>
    </dgm:pt>
    <dgm:pt modelId="{357418D7-41EB-41E8-B58A-668105704C25}" type="parTrans" cxnId="{11B2B5E4-3C16-4103-96EC-332674742CB1}">
      <dgm:prSet/>
      <dgm:spPr/>
    </dgm:pt>
    <dgm:pt modelId="{03858897-4CB7-4828-A1E4-325E1D6DD76C}" type="sibTrans" cxnId="{11B2B5E4-3C16-4103-96EC-332674742CB1}">
      <dgm:prSet/>
      <dgm:spPr/>
      <dgm:t>
        <a:bodyPr/>
        <a:lstStyle/>
        <a:p>
          <a:endParaRPr lang="en-GB"/>
        </a:p>
      </dgm:t>
    </dgm:pt>
    <dgm:pt modelId="{B03ED548-FA8E-4AF5-8085-E9B4F881DF3B}">
      <dgm:prSet phldr="0"/>
      <dgm:spPr/>
      <dgm:t>
        <a:bodyPr/>
        <a:lstStyle/>
        <a:p>
          <a:pPr rtl="0"/>
          <a:r>
            <a:rPr lang="en-GB" dirty="0">
              <a:latin typeface="system-ui"/>
            </a:rPr>
            <a:t>Calculate the number and occurrence of each orbit</a:t>
          </a:r>
          <a:endParaRPr lang="en-GB" dirty="0">
            <a:latin typeface="Calibri Light"/>
          </a:endParaRPr>
        </a:p>
      </dgm:t>
    </dgm:pt>
    <dgm:pt modelId="{E77BF00C-3C46-4D6F-B547-05AD549C3095}" type="parTrans" cxnId="{821C0B1A-6864-4E2D-95CB-C510262282C4}">
      <dgm:prSet/>
      <dgm:spPr/>
    </dgm:pt>
    <dgm:pt modelId="{9B2EA1AD-B6C1-4DA9-BFFD-6E5C0640E6B8}" type="sibTrans" cxnId="{821C0B1A-6864-4E2D-95CB-C510262282C4}">
      <dgm:prSet/>
      <dgm:spPr/>
      <dgm:t>
        <a:bodyPr/>
        <a:lstStyle/>
        <a:p>
          <a:endParaRPr lang="en-GB"/>
        </a:p>
      </dgm:t>
    </dgm:pt>
    <dgm:pt modelId="{0F858912-A70A-4442-B8D8-BCE6C2F82FDC}">
      <dgm:prSet phldr="0"/>
      <dgm:spPr/>
      <dgm:t>
        <a:bodyPr/>
        <a:lstStyle/>
        <a:p>
          <a:pPr rtl="0"/>
          <a:r>
            <a:rPr lang="en-GB" dirty="0">
              <a:latin typeface="system-ui"/>
            </a:rPr>
            <a:t>Calculate the number and occurence of mission outcome per orbit type</a:t>
          </a:r>
          <a:endParaRPr lang="en-GB" dirty="0">
            <a:latin typeface="Calibri Light"/>
          </a:endParaRPr>
        </a:p>
      </dgm:t>
    </dgm:pt>
    <dgm:pt modelId="{38C51C08-7EBC-4EA9-BD2E-C107E528A0A9}" type="parTrans" cxnId="{50702082-1593-4AC5-907F-0C72A2C7F83D}">
      <dgm:prSet/>
      <dgm:spPr/>
    </dgm:pt>
    <dgm:pt modelId="{274C5A1A-E6D6-4598-B26C-5B5F924E5540}" type="sibTrans" cxnId="{50702082-1593-4AC5-907F-0C72A2C7F83D}">
      <dgm:prSet/>
      <dgm:spPr/>
      <dgm:t>
        <a:bodyPr/>
        <a:lstStyle/>
        <a:p>
          <a:endParaRPr lang="en-GB"/>
        </a:p>
      </dgm:t>
    </dgm:pt>
    <dgm:pt modelId="{C5DC88A5-FF2B-48C2-861C-7E00C5F778A9}">
      <dgm:prSet phldr="0"/>
      <dgm:spPr/>
      <dgm:t>
        <a:bodyPr/>
        <a:lstStyle/>
        <a:p>
          <a:pPr rtl="0"/>
          <a:r>
            <a:rPr lang="en-GB" dirty="0">
              <a:latin typeface="system-ui"/>
            </a:rPr>
            <a:t>Create a landing outcome label from Outcome column</a:t>
          </a:r>
          <a:endParaRPr lang="en-GB" dirty="0">
            <a:latin typeface="Calibri Light"/>
          </a:endParaRPr>
        </a:p>
      </dgm:t>
    </dgm:pt>
    <dgm:pt modelId="{C34ECEA5-5836-4C81-AA14-1D423B942799}" type="parTrans" cxnId="{CB0DF440-E07A-420E-851A-1CF2F39AB240}">
      <dgm:prSet/>
      <dgm:spPr/>
    </dgm:pt>
    <dgm:pt modelId="{9ECD8A74-EED9-4C65-B7E3-E6CC834CD815}" type="sibTrans" cxnId="{CB0DF440-E07A-420E-851A-1CF2F39AB240}">
      <dgm:prSet/>
      <dgm:spPr/>
      <dgm:t>
        <a:bodyPr/>
        <a:lstStyle/>
        <a:p>
          <a:endParaRPr lang="en-GB"/>
        </a:p>
      </dgm:t>
    </dgm:pt>
    <dgm:pt modelId="{DE48C35C-C752-4DCD-843F-17C7F7956C9F}" type="pres">
      <dgm:prSet presAssocID="{DA9057E8-F082-4D9B-949C-987D3F59D0F8}" presName="linearFlow" presStyleCnt="0">
        <dgm:presLayoutVars>
          <dgm:resizeHandles val="exact"/>
        </dgm:presLayoutVars>
      </dgm:prSet>
      <dgm:spPr/>
    </dgm:pt>
    <dgm:pt modelId="{1A430228-4F8D-4AEF-862F-14016E1144D7}" type="pres">
      <dgm:prSet presAssocID="{10D9BE79-7F06-4492-B53F-6A22F5355D04}" presName="node" presStyleLbl="node1" presStyleIdx="0" presStyleCnt="4">
        <dgm:presLayoutVars>
          <dgm:bulletEnabled val="1"/>
        </dgm:presLayoutVars>
      </dgm:prSet>
      <dgm:spPr/>
    </dgm:pt>
    <dgm:pt modelId="{BE115A34-C920-4800-AA07-E6D35D64B52F}" type="pres">
      <dgm:prSet presAssocID="{03858897-4CB7-4828-A1E4-325E1D6DD76C}" presName="sibTrans" presStyleLbl="sibTrans2D1" presStyleIdx="0" presStyleCnt="3"/>
      <dgm:spPr/>
    </dgm:pt>
    <dgm:pt modelId="{71C6D467-502F-4698-B061-286A17178A66}" type="pres">
      <dgm:prSet presAssocID="{03858897-4CB7-4828-A1E4-325E1D6DD76C}" presName="connectorText" presStyleLbl="sibTrans2D1" presStyleIdx="0" presStyleCnt="3"/>
      <dgm:spPr/>
    </dgm:pt>
    <dgm:pt modelId="{86D451EB-AF70-45B5-8E22-0702FD6C6ECB}" type="pres">
      <dgm:prSet presAssocID="{B03ED548-FA8E-4AF5-8085-E9B4F881DF3B}" presName="node" presStyleLbl="node1" presStyleIdx="1" presStyleCnt="4">
        <dgm:presLayoutVars>
          <dgm:bulletEnabled val="1"/>
        </dgm:presLayoutVars>
      </dgm:prSet>
      <dgm:spPr/>
    </dgm:pt>
    <dgm:pt modelId="{B95FF3C9-354C-44F2-B625-015BFDDBE9F0}" type="pres">
      <dgm:prSet presAssocID="{9B2EA1AD-B6C1-4DA9-BFFD-6E5C0640E6B8}" presName="sibTrans" presStyleLbl="sibTrans2D1" presStyleIdx="1" presStyleCnt="3"/>
      <dgm:spPr/>
    </dgm:pt>
    <dgm:pt modelId="{2061E42C-2598-4C63-B90A-4CFFB3571449}" type="pres">
      <dgm:prSet presAssocID="{9B2EA1AD-B6C1-4DA9-BFFD-6E5C0640E6B8}" presName="connectorText" presStyleLbl="sibTrans2D1" presStyleIdx="1" presStyleCnt="3"/>
      <dgm:spPr/>
    </dgm:pt>
    <dgm:pt modelId="{5A752DF5-E05D-423E-B43A-FCC2D984C10E}" type="pres">
      <dgm:prSet presAssocID="{0F858912-A70A-4442-B8D8-BCE6C2F82FDC}" presName="node" presStyleLbl="node1" presStyleIdx="2" presStyleCnt="4">
        <dgm:presLayoutVars>
          <dgm:bulletEnabled val="1"/>
        </dgm:presLayoutVars>
      </dgm:prSet>
      <dgm:spPr/>
    </dgm:pt>
    <dgm:pt modelId="{06DA896F-AB5F-4EC7-AD03-78AF0A3464FE}" type="pres">
      <dgm:prSet presAssocID="{274C5A1A-E6D6-4598-B26C-5B5F924E5540}" presName="sibTrans" presStyleLbl="sibTrans2D1" presStyleIdx="2" presStyleCnt="3"/>
      <dgm:spPr/>
    </dgm:pt>
    <dgm:pt modelId="{E3057243-4B2A-4D37-BD0C-571DF6F880B5}" type="pres">
      <dgm:prSet presAssocID="{274C5A1A-E6D6-4598-B26C-5B5F924E5540}" presName="connectorText" presStyleLbl="sibTrans2D1" presStyleIdx="2" presStyleCnt="3"/>
      <dgm:spPr/>
    </dgm:pt>
    <dgm:pt modelId="{76E314F2-8A4E-4581-9F90-9990363F1CCD}" type="pres">
      <dgm:prSet presAssocID="{C5DC88A5-FF2B-48C2-861C-7E00C5F778A9}" presName="node" presStyleLbl="node1" presStyleIdx="3" presStyleCnt="4">
        <dgm:presLayoutVars>
          <dgm:bulletEnabled val="1"/>
        </dgm:presLayoutVars>
      </dgm:prSet>
      <dgm:spPr/>
    </dgm:pt>
  </dgm:ptLst>
  <dgm:cxnLst>
    <dgm:cxn modelId="{9CFB5400-100F-4DDF-A330-12B1088A9B9C}" type="presOf" srcId="{DA9057E8-F082-4D9B-949C-987D3F59D0F8}" destId="{DE48C35C-C752-4DCD-843F-17C7F7956C9F}" srcOrd="0" destOrd="0" presId="urn:microsoft.com/office/officeart/2005/8/layout/process2"/>
    <dgm:cxn modelId="{B9CA750B-E439-4B70-AB52-0B39E63FAA7F}" type="presOf" srcId="{9B2EA1AD-B6C1-4DA9-BFFD-6E5C0640E6B8}" destId="{2061E42C-2598-4C63-B90A-4CFFB3571449}" srcOrd="1" destOrd="0" presId="urn:microsoft.com/office/officeart/2005/8/layout/process2"/>
    <dgm:cxn modelId="{821C0B1A-6864-4E2D-95CB-C510262282C4}" srcId="{DA9057E8-F082-4D9B-949C-987D3F59D0F8}" destId="{B03ED548-FA8E-4AF5-8085-E9B4F881DF3B}" srcOrd="1" destOrd="0" parTransId="{E77BF00C-3C46-4D6F-B547-05AD549C3095}" sibTransId="{9B2EA1AD-B6C1-4DA9-BFFD-6E5C0640E6B8}"/>
    <dgm:cxn modelId="{0DDE573C-55F9-420E-A674-F2FF457F621F}" type="presOf" srcId="{274C5A1A-E6D6-4598-B26C-5B5F924E5540}" destId="{06DA896F-AB5F-4EC7-AD03-78AF0A3464FE}" srcOrd="0" destOrd="0" presId="urn:microsoft.com/office/officeart/2005/8/layout/process2"/>
    <dgm:cxn modelId="{CB0DF440-E07A-420E-851A-1CF2F39AB240}" srcId="{DA9057E8-F082-4D9B-949C-987D3F59D0F8}" destId="{C5DC88A5-FF2B-48C2-861C-7E00C5F778A9}" srcOrd="3" destOrd="0" parTransId="{C34ECEA5-5836-4C81-AA14-1D423B942799}" sibTransId="{9ECD8A74-EED9-4C65-B7E3-E6CC834CD815}"/>
    <dgm:cxn modelId="{E6A59C63-F751-4986-A143-9834D94A233C}" type="presOf" srcId="{03858897-4CB7-4828-A1E4-325E1D6DD76C}" destId="{BE115A34-C920-4800-AA07-E6D35D64B52F}" srcOrd="0" destOrd="0" presId="urn:microsoft.com/office/officeart/2005/8/layout/process2"/>
    <dgm:cxn modelId="{8BA6416E-1CEA-409D-AE58-B5C304717E6C}" type="presOf" srcId="{B03ED548-FA8E-4AF5-8085-E9B4F881DF3B}" destId="{86D451EB-AF70-45B5-8E22-0702FD6C6ECB}" srcOrd="0" destOrd="0" presId="urn:microsoft.com/office/officeart/2005/8/layout/process2"/>
    <dgm:cxn modelId="{50702082-1593-4AC5-907F-0C72A2C7F83D}" srcId="{DA9057E8-F082-4D9B-949C-987D3F59D0F8}" destId="{0F858912-A70A-4442-B8D8-BCE6C2F82FDC}" srcOrd="2" destOrd="0" parTransId="{38C51C08-7EBC-4EA9-BD2E-C107E528A0A9}" sibTransId="{274C5A1A-E6D6-4598-B26C-5B5F924E5540}"/>
    <dgm:cxn modelId="{845D348F-0609-4BF2-A093-E949A85CE82D}" type="presOf" srcId="{03858897-4CB7-4828-A1E4-325E1D6DD76C}" destId="{71C6D467-502F-4698-B061-286A17178A66}" srcOrd="1" destOrd="0" presId="urn:microsoft.com/office/officeart/2005/8/layout/process2"/>
    <dgm:cxn modelId="{C5C4D9A4-64C5-4634-AC43-F3168833323A}" type="presOf" srcId="{274C5A1A-E6D6-4598-B26C-5B5F924E5540}" destId="{E3057243-4B2A-4D37-BD0C-571DF6F880B5}" srcOrd="1" destOrd="0" presId="urn:microsoft.com/office/officeart/2005/8/layout/process2"/>
    <dgm:cxn modelId="{4D616CA7-0282-4AB6-8C61-21C96A069C13}" type="presOf" srcId="{10D9BE79-7F06-4492-B53F-6A22F5355D04}" destId="{1A430228-4F8D-4AEF-862F-14016E1144D7}" srcOrd="0" destOrd="0" presId="urn:microsoft.com/office/officeart/2005/8/layout/process2"/>
    <dgm:cxn modelId="{EFFCEDB4-538C-40C4-B2D2-5CA8E933AC52}" type="presOf" srcId="{9B2EA1AD-B6C1-4DA9-BFFD-6E5C0640E6B8}" destId="{B95FF3C9-354C-44F2-B625-015BFDDBE9F0}" srcOrd="0" destOrd="0" presId="urn:microsoft.com/office/officeart/2005/8/layout/process2"/>
    <dgm:cxn modelId="{88AEE0CD-41B2-43B6-8958-D3DF86378B45}" type="presOf" srcId="{0F858912-A70A-4442-B8D8-BCE6C2F82FDC}" destId="{5A752DF5-E05D-423E-B43A-FCC2D984C10E}" srcOrd="0" destOrd="0" presId="urn:microsoft.com/office/officeart/2005/8/layout/process2"/>
    <dgm:cxn modelId="{FBD9C7D3-EDFD-45E8-8997-E0BD53E33E33}" type="presOf" srcId="{C5DC88A5-FF2B-48C2-861C-7E00C5F778A9}" destId="{76E314F2-8A4E-4581-9F90-9990363F1CCD}" srcOrd="0" destOrd="0" presId="urn:microsoft.com/office/officeart/2005/8/layout/process2"/>
    <dgm:cxn modelId="{11B2B5E4-3C16-4103-96EC-332674742CB1}" srcId="{DA9057E8-F082-4D9B-949C-987D3F59D0F8}" destId="{10D9BE79-7F06-4492-B53F-6A22F5355D04}" srcOrd="0" destOrd="0" parTransId="{357418D7-41EB-41E8-B58A-668105704C25}" sibTransId="{03858897-4CB7-4828-A1E4-325E1D6DD76C}"/>
    <dgm:cxn modelId="{C212BB72-78CF-4AFC-B901-A2CF6D6CDD62}" type="presParOf" srcId="{DE48C35C-C752-4DCD-843F-17C7F7956C9F}" destId="{1A430228-4F8D-4AEF-862F-14016E1144D7}" srcOrd="0" destOrd="0" presId="urn:microsoft.com/office/officeart/2005/8/layout/process2"/>
    <dgm:cxn modelId="{2A6A3E80-D753-40B6-AB35-C3D7B46024E5}" type="presParOf" srcId="{DE48C35C-C752-4DCD-843F-17C7F7956C9F}" destId="{BE115A34-C920-4800-AA07-E6D35D64B52F}" srcOrd="1" destOrd="0" presId="urn:microsoft.com/office/officeart/2005/8/layout/process2"/>
    <dgm:cxn modelId="{0124C20F-13A4-4F9B-BDB5-62726E23526F}" type="presParOf" srcId="{BE115A34-C920-4800-AA07-E6D35D64B52F}" destId="{71C6D467-502F-4698-B061-286A17178A66}" srcOrd="0" destOrd="0" presId="urn:microsoft.com/office/officeart/2005/8/layout/process2"/>
    <dgm:cxn modelId="{6404DF5E-975D-431A-9E65-1A5610FA9133}" type="presParOf" srcId="{DE48C35C-C752-4DCD-843F-17C7F7956C9F}" destId="{86D451EB-AF70-45B5-8E22-0702FD6C6ECB}" srcOrd="2" destOrd="0" presId="urn:microsoft.com/office/officeart/2005/8/layout/process2"/>
    <dgm:cxn modelId="{1EEA7E9D-D398-47CE-9CBA-86A230227A10}" type="presParOf" srcId="{DE48C35C-C752-4DCD-843F-17C7F7956C9F}" destId="{B95FF3C9-354C-44F2-B625-015BFDDBE9F0}" srcOrd="3" destOrd="0" presId="urn:microsoft.com/office/officeart/2005/8/layout/process2"/>
    <dgm:cxn modelId="{CFF61A95-2F3F-42D1-960E-07E8D80AB1C1}" type="presParOf" srcId="{B95FF3C9-354C-44F2-B625-015BFDDBE9F0}" destId="{2061E42C-2598-4C63-B90A-4CFFB3571449}" srcOrd="0" destOrd="0" presId="urn:microsoft.com/office/officeart/2005/8/layout/process2"/>
    <dgm:cxn modelId="{EA52EE9A-B9F5-40E6-9823-85791B2B7A2D}" type="presParOf" srcId="{DE48C35C-C752-4DCD-843F-17C7F7956C9F}" destId="{5A752DF5-E05D-423E-B43A-FCC2D984C10E}" srcOrd="4" destOrd="0" presId="urn:microsoft.com/office/officeart/2005/8/layout/process2"/>
    <dgm:cxn modelId="{2BCD3103-5AF4-436E-828D-D64A4B555D69}" type="presParOf" srcId="{DE48C35C-C752-4DCD-843F-17C7F7956C9F}" destId="{06DA896F-AB5F-4EC7-AD03-78AF0A3464FE}" srcOrd="5" destOrd="0" presId="urn:microsoft.com/office/officeart/2005/8/layout/process2"/>
    <dgm:cxn modelId="{A52C3166-B914-486E-BA07-311E92266F6E}" type="presParOf" srcId="{06DA896F-AB5F-4EC7-AD03-78AF0A3464FE}" destId="{E3057243-4B2A-4D37-BD0C-571DF6F880B5}" srcOrd="0" destOrd="0" presId="urn:microsoft.com/office/officeart/2005/8/layout/process2"/>
    <dgm:cxn modelId="{654DE126-D296-48E0-B187-4778752CD5E9}" type="presParOf" srcId="{DE48C35C-C752-4DCD-843F-17C7F7956C9F}" destId="{76E314F2-8A4E-4581-9F90-9990363F1CCD}"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5706CF-2720-4FB5-A6E7-D224310EFC21}">
      <dsp:nvSpPr>
        <dsp:cNvPr id="0" name=""/>
        <dsp:cNvSpPr/>
      </dsp:nvSpPr>
      <dsp:spPr>
        <a:xfrm>
          <a:off x="1594470" y="198278"/>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024D91-E3DB-4D47-9044-C00924373AEF}">
      <dsp:nvSpPr>
        <dsp:cNvPr id="0" name=""/>
        <dsp:cNvSpPr/>
      </dsp:nvSpPr>
      <dsp:spPr>
        <a:xfrm>
          <a:off x="406470" y="2684230"/>
          <a:ext cx="4320000" cy="112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b="1" kern="1200" dirty="0"/>
            <a:t>Data Sources</a:t>
          </a:r>
          <a:r>
            <a:rPr lang="en-US" sz="1800" kern="1200" dirty="0"/>
            <a:t>: Data collected from SpaceX API and additional public data using web scraping (e.g., payload weight, flight number, launch site).</a:t>
          </a:r>
        </a:p>
      </dsp:txBody>
      <dsp:txXfrm>
        <a:off x="406470" y="2684230"/>
        <a:ext cx="4320000" cy="1125000"/>
      </dsp:txXfrm>
    </dsp:sp>
    <dsp:sp modelId="{CE1FF5FD-E96A-4DB6-9E88-125308738CF6}">
      <dsp:nvSpPr>
        <dsp:cNvPr id="0" name=""/>
        <dsp:cNvSpPr/>
      </dsp:nvSpPr>
      <dsp:spPr>
        <a:xfrm>
          <a:off x="6690785" y="177963"/>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6A3617-46D5-4EA4-9B88-69E892FBA0F1}">
      <dsp:nvSpPr>
        <dsp:cNvPr id="0" name=""/>
        <dsp:cNvSpPr/>
      </dsp:nvSpPr>
      <dsp:spPr>
        <a:xfrm>
          <a:off x="5482470" y="2684230"/>
          <a:ext cx="4320000" cy="112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b="1" kern="1200" dirty="0"/>
            <a:t>Data Wrangling</a:t>
          </a:r>
          <a:r>
            <a:rPr lang="en-US" sz="1800" kern="1200" dirty="0"/>
            <a:t>: Cleaned data to handle missing values, removed irrelevant variables, and performed one-hot encoding for categorical variables like orbit type.</a:t>
          </a:r>
        </a:p>
      </dsp:txBody>
      <dsp:txXfrm>
        <a:off x="5482470" y="2684230"/>
        <a:ext cx="4320000" cy="1125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B9B5D3-265C-4469-BC9F-5C7523616A0A}">
      <dsp:nvSpPr>
        <dsp:cNvPr id="0" name=""/>
        <dsp:cNvSpPr/>
      </dsp:nvSpPr>
      <dsp:spPr>
        <a:xfrm>
          <a:off x="9550" y="64079"/>
          <a:ext cx="843768" cy="84376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65BE237-8A22-46B6-9B00-AD4C304B46F5}">
      <dsp:nvSpPr>
        <dsp:cNvPr id="0" name=""/>
        <dsp:cNvSpPr/>
      </dsp:nvSpPr>
      <dsp:spPr>
        <a:xfrm>
          <a:off x="9550" y="1082628"/>
          <a:ext cx="2410768" cy="361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022350">
            <a:lnSpc>
              <a:spcPct val="100000"/>
            </a:lnSpc>
            <a:spcBef>
              <a:spcPct val="0"/>
            </a:spcBef>
            <a:spcAft>
              <a:spcPct val="35000"/>
            </a:spcAft>
            <a:buNone/>
            <a:defRPr b="1"/>
          </a:pPr>
          <a:r>
            <a:rPr lang="en-GB" sz="2300" kern="1200">
              <a:latin typeface="Calibri Light"/>
            </a:rPr>
            <a:t>Building Model</a:t>
          </a:r>
          <a:endParaRPr lang="en-GB" sz="2300" kern="1200"/>
        </a:p>
      </dsp:txBody>
      <dsp:txXfrm>
        <a:off x="9550" y="1082628"/>
        <a:ext cx="2410768" cy="361615"/>
      </dsp:txXfrm>
    </dsp:sp>
    <dsp:sp modelId="{114C44D6-9AD0-42BD-A0B0-A61FF2520AA0}">
      <dsp:nvSpPr>
        <dsp:cNvPr id="0" name=""/>
        <dsp:cNvSpPr/>
      </dsp:nvSpPr>
      <dsp:spPr>
        <a:xfrm>
          <a:off x="9550" y="1525536"/>
          <a:ext cx="2410768" cy="26031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GB" sz="1700" kern="1200" dirty="0"/>
            <a:t>Convert data we have gathered for model use </a:t>
          </a:r>
        </a:p>
        <a:p>
          <a:pPr marL="0" lvl="0" indent="0" algn="l" defTabSz="755650">
            <a:lnSpc>
              <a:spcPct val="100000"/>
            </a:lnSpc>
            <a:spcBef>
              <a:spcPct val="0"/>
            </a:spcBef>
            <a:spcAft>
              <a:spcPct val="35000"/>
            </a:spcAft>
            <a:buNone/>
          </a:pPr>
          <a:r>
            <a:rPr lang="en-GB" sz="1700" kern="1200" dirty="0">
              <a:solidFill>
                <a:schemeClr val="tx1"/>
              </a:solidFill>
              <a:latin typeface="+mn-lt"/>
            </a:rPr>
            <a:t>Use the function </a:t>
          </a:r>
          <a:r>
            <a:rPr lang="en-GB" sz="1700" kern="1200" dirty="0" err="1">
              <a:solidFill>
                <a:schemeClr val="tx1"/>
              </a:solidFill>
              <a:latin typeface="+mn-lt"/>
            </a:rPr>
            <a:t>train_test_split</a:t>
          </a:r>
          <a:r>
            <a:rPr lang="en-GB" sz="1700" kern="1200" dirty="0">
              <a:solidFill>
                <a:schemeClr val="tx1"/>
              </a:solidFill>
              <a:latin typeface="+mn-lt"/>
            </a:rPr>
            <a:t> to split the data into training and test data</a:t>
          </a:r>
        </a:p>
        <a:p>
          <a:pPr marL="0" lvl="0" indent="0" algn="l" defTabSz="755650">
            <a:lnSpc>
              <a:spcPct val="100000"/>
            </a:lnSpc>
            <a:spcBef>
              <a:spcPct val="0"/>
            </a:spcBef>
            <a:spcAft>
              <a:spcPct val="35000"/>
            </a:spcAft>
            <a:buNone/>
          </a:pPr>
          <a:r>
            <a:rPr lang="en-GB" sz="1700" kern="1200" dirty="0">
              <a:solidFill>
                <a:schemeClr val="tx1"/>
              </a:solidFill>
              <a:latin typeface="+mn-lt"/>
            </a:rPr>
            <a:t>Chose appropriate Machine Learning algorithms for the project. </a:t>
          </a:r>
        </a:p>
      </dsp:txBody>
      <dsp:txXfrm>
        <a:off x="9550" y="1525536"/>
        <a:ext cx="2410768" cy="2603189"/>
      </dsp:txXfrm>
    </dsp:sp>
    <dsp:sp modelId="{06081EFA-5AA6-4089-A271-2996AA3F5CBF}">
      <dsp:nvSpPr>
        <dsp:cNvPr id="0" name=""/>
        <dsp:cNvSpPr/>
      </dsp:nvSpPr>
      <dsp:spPr>
        <a:xfrm>
          <a:off x="2842203" y="64079"/>
          <a:ext cx="843768" cy="84376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B8578FD-2D07-442C-9C7B-67D43BFB9D8E}">
      <dsp:nvSpPr>
        <dsp:cNvPr id="0" name=""/>
        <dsp:cNvSpPr/>
      </dsp:nvSpPr>
      <dsp:spPr>
        <a:xfrm>
          <a:off x="2842203" y="1082628"/>
          <a:ext cx="2410768" cy="361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022350">
            <a:lnSpc>
              <a:spcPct val="100000"/>
            </a:lnSpc>
            <a:spcBef>
              <a:spcPct val="0"/>
            </a:spcBef>
            <a:spcAft>
              <a:spcPct val="35000"/>
            </a:spcAft>
            <a:buNone/>
            <a:defRPr b="1"/>
          </a:pPr>
          <a:r>
            <a:rPr lang="en-GB" sz="2300" kern="1200">
              <a:latin typeface="Calibri Light"/>
            </a:rPr>
            <a:t>Evaluating Model</a:t>
          </a:r>
          <a:endParaRPr lang="en-GB" sz="2300" kern="1200"/>
        </a:p>
      </dsp:txBody>
      <dsp:txXfrm>
        <a:off x="2842203" y="1082628"/>
        <a:ext cx="2410768" cy="361615"/>
      </dsp:txXfrm>
    </dsp:sp>
    <dsp:sp modelId="{7FC23359-6DA2-436D-BCFA-BA461C6A904F}">
      <dsp:nvSpPr>
        <dsp:cNvPr id="0" name=""/>
        <dsp:cNvSpPr/>
      </dsp:nvSpPr>
      <dsp:spPr>
        <a:xfrm>
          <a:off x="2842203" y="1525536"/>
          <a:ext cx="2410768" cy="26031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GB" sz="1700" kern="1200" dirty="0">
              <a:latin typeface="+mn-lt"/>
            </a:rPr>
            <a:t>Use </a:t>
          </a:r>
          <a:r>
            <a:rPr lang="en-GB" sz="1700" kern="1200" dirty="0" err="1">
              <a:latin typeface="+mn-lt"/>
            </a:rPr>
            <a:t>GridsearchCV</a:t>
          </a:r>
          <a:r>
            <a:rPr lang="en-GB" sz="1700" kern="1200" dirty="0">
              <a:latin typeface="+mn-lt"/>
            </a:rPr>
            <a:t> for hyperparameters optimisation</a:t>
          </a:r>
        </a:p>
        <a:p>
          <a:pPr marL="0" lvl="0" indent="0" algn="l" defTabSz="755650">
            <a:lnSpc>
              <a:spcPct val="100000"/>
            </a:lnSpc>
            <a:spcBef>
              <a:spcPct val="0"/>
            </a:spcBef>
            <a:spcAft>
              <a:spcPct val="35000"/>
            </a:spcAft>
            <a:buNone/>
          </a:pPr>
          <a:r>
            <a:rPr lang="en-GB" sz="1700" kern="1200" dirty="0">
              <a:latin typeface="+mn-lt"/>
            </a:rPr>
            <a:t>Check the accuracy for each model on the test data</a:t>
          </a:r>
        </a:p>
        <a:p>
          <a:pPr marL="0" lvl="0" indent="0" algn="l" defTabSz="755650">
            <a:lnSpc>
              <a:spcPct val="100000"/>
            </a:lnSpc>
            <a:spcBef>
              <a:spcPct val="0"/>
            </a:spcBef>
            <a:spcAft>
              <a:spcPct val="35000"/>
            </a:spcAft>
            <a:buNone/>
          </a:pPr>
          <a:r>
            <a:rPr lang="en-GB" sz="1700" kern="1200" dirty="0">
              <a:latin typeface="+mn-lt"/>
            </a:rPr>
            <a:t>Get tuned hyperparameters for each type of algorithms. </a:t>
          </a:r>
        </a:p>
      </dsp:txBody>
      <dsp:txXfrm>
        <a:off x="2842203" y="1525536"/>
        <a:ext cx="2410768" cy="2603189"/>
      </dsp:txXfrm>
    </dsp:sp>
    <dsp:sp modelId="{12206355-9809-4AF9-851C-249BBDFD65DE}">
      <dsp:nvSpPr>
        <dsp:cNvPr id="0" name=""/>
        <dsp:cNvSpPr/>
      </dsp:nvSpPr>
      <dsp:spPr>
        <a:xfrm>
          <a:off x="5674856" y="64079"/>
          <a:ext cx="843768" cy="84376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C222B25-A4B1-40E0-9E98-BBC86095F712}">
      <dsp:nvSpPr>
        <dsp:cNvPr id="0" name=""/>
        <dsp:cNvSpPr/>
      </dsp:nvSpPr>
      <dsp:spPr>
        <a:xfrm>
          <a:off x="5674856" y="1082628"/>
          <a:ext cx="2410768" cy="361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022350">
            <a:lnSpc>
              <a:spcPct val="100000"/>
            </a:lnSpc>
            <a:spcBef>
              <a:spcPct val="0"/>
            </a:spcBef>
            <a:spcAft>
              <a:spcPct val="35000"/>
            </a:spcAft>
            <a:buNone/>
            <a:defRPr b="1"/>
          </a:pPr>
          <a:r>
            <a:rPr lang="en-GB" sz="2300" kern="1200" dirty="0">
              <a:latin typeface="Calibri Light"/>
            </a:rPr>
            <a:t>Improving Model</a:t>
          </a:r>
          <a:endParaRPr lang="en-GB" sz="2300" kern="1200" dirty="0"/>
        </a:p>
      </dsp:txBody>
      <dsp:txXfrm>
        <a:off x="5674856" y="1082628"/>
        <a:ext cx="2410768" cy="361615"/>
      </dsp:txXfrm>
    </dsp:sp>
    <dsp:sp modelId="{691A3891-D0F6-482D-A80D-EE06D5939F37}">
      <dsp:nvSpPr>
        <dsp:cNvPr id="0" name=""/>
        <dsp:cNvSpPr/>
      </dsp:nvSpPr>
      <dsp:spPr>
        <a:xfrm>
          <a:off x="5674856" y="1525536"/>
          <a:ext cx="2410768" cy="26031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GB" sz="1700" kern="1200" dirty="0">
              <a:latin typeface="+mn-lt"/>
            </a:rPr>
            <a:t>Use Feature engineering and choosing the best hyperparameters for each model</a:t>
          </a:r>
        </a:p>
      </dsp:txBody>
      <dsp:txXfrm>
        <a:off x="5674856" y="1525536"/>
        <a:ext cx="2410768" cy="2603189"/>
      </dsp:txXfrm>
    </dsp:sp>
    <dsp:sp modelId="{1DE00936-4D42-4CF6-8D52-6815DD149BCB}">
      <dsp:nvSpPr>
        <dsp:cNvPr id="0" name=""/>
        <dsp:cNvSpPr/>
      </dsp:nvSpPr>
      <dsp:spPr>
        <a:xfrm>
          <a:off x="8507509" y="64079"/>
          <a:ext cx="843768" cy="84376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8D88455-FC5C-45B2-ADAC-74E8C4589210}">
      <dsp:nvSpPr>
        <dsp:cNvPr id="0" name=""/>
        <dsp:cNvSpPr/>
      </dsp:nvSpPr>
      <dsp:spPr>
        <a:xfrm>
          <a:off x="8507509" y="1082628"/>
          <a:ext cx="2410768" cy="361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022350">
            <a:lnSpc>
              <a:spcPct val="100000"/>
            </a:lnSpc>
            <a:spcBef>
              <a:spcPct val="0"/>
            </a:spcBef>
            <a:spcAft>
              <a:spcPct val="35000"/>
            </a:spcAft>
            <a:buNone/>
            <a:defRPr b="1"/>
          </a:pPr>
          <a:r>
            <a:rPr lang="en-GB" sz="2300" kern="1200">
              <a:latin typeface="Calibri Light"/>
            </a:rPr>
            <a:t>Finding Best Model  </a:t>
          </a:r>
        </a:p>
      </dsp:txBody>
      <dsp:txXfrm>
        <a:off x="8507509" y="1082628"/>
        <a:ext cx="2410768" cy="361615"/>
      </dsp:txXfrm>
    </dsp:sp>
    <dsp:sp modelId="{5DE0D95B-CA29-426C-8794-73E1196CA979}">
      <dsp:nvSpPr>
        <dsp:cNvPr id="0" name=""/>
        <dsp:cNvSpPr/>
      </dsp:nvSpPr>
      <dsp:spPr>
        <a:xfrm>
          <a:off x="8507509" y="1525536"/>
          <a:ext cx="2410768" cy="26031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GB" sz="1700" kern="1200" dirty="0">
              <a:latin typeface="+mn-lt"/>
            </a:rPr>
            <a:t>Make a table with all the model accuracies of the refined models and the one with the highest accuracies the best model</a:t>
          </a:r>
        </a:p>
      </dsp:txBody>
      <dsp:txXfrm>
        <a:off x="8507509" y="1525536"/>
        <a:ext cx="2410768" cy="260318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D05A68-64E0-47B4-A80B-82D0FD6FF47E}">
      <dsp:nvSpPr>
        <dsp:cNvPr id="0" name=""/>
        <dsp:cNvSpPr/>
      </dsp:nvSpPr>
      <dsp:spPr>
        <a:xfrm>
          <a:off x="1868840" y="437984"/>
          <a:ext cx="1908562" cy="1908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2C94296-E191-47C2-A969-F01F01C6E8C0}">
      <dsp:nvSpPr>
        <dsp:cNvPr id="0" name=""/>
        <dsp:cNvSpPr/>
      </dsp:nvSpPr>
      <dsp:spPr>
        <a:xfrm>
          <a:off x="664834" y="2573458"/>
          <a:ext cx="4241250" cy="8923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b="1" kern="1200" dirty="0"/>
            <a:t>Limitations</a:t>
          </a:r>
        </a:p>
        <a:p>
          <a:pPr marL="0" lvl="0" indent="0" algn="ctr" defTabSz="800100">
            <a:lnSpc>
              <a:spcPct val="90000"/>
            </a:lnSpc>
            <a:spcBef>
              <a:spcPct val="0"/>
            </a:spcBef>
            <a:spcAft>
              <a:spcPct val="35000"/>
            </a:spcAft>
            <a:buNone/>
          </a:pPr>
          <a:r>
            <a:rPr lang="en-US" sz="1800" b="1" kern="1200" dirty="0"/>
            <a:t> </a:t>
          </a:r>
          <a:r>
            <a:rPr lang="en-US" sz="1400" kern="1200" dirty="0"/>
            <a:t>The model currently relies on available historical data. External factors, such as regulatory changes or new technology, could impact future predictions.</a:t>
          </a:r>
        </a:p>
      </dsp:txBody>
      <dsp:txXfrm>
        <a:off x="664834" y="2573458"/>
        <a:ext cx="4241250" cy="892362"/>
      </dsp:txXfrm>
    </dsp:sp>
    <dsp:sp modelId="{53A19B73-2BBA-49B5-89DB-E332A1EC66C2}">
      <dsp:nvSpPr>
        <dsp:cNvPr id="0" name=""/>
        <dsp:cNvSpPr/>
      </dsp:nvSpPr>
      <dsp:spPr>
        <a:xfrm>
          <a:off x="7001367" y="479120"/>
          <a:ext cx="1908562" cy="1908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EA7C72-806F-43C3-B87E-1FCB42611EF0}">
      <dsp:nvSpPr>
        <dsp:cNvPr id="0" name=""/>
        <dsp:cNvSpPr/>
      </dsp:nvSpPr>
      <dsp:spPr>
        <a:xfrm>
          <a:off x="5639014" y="2599195"/>
          <a:ext cx="4539367" cy="727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b="1" kern="1200" dirty="0"/>
            <a:t>Next Steps</a:t>
          </a:r>
        </a:p>
        <a:p>
          <a:pPr marL="0" lvl="0" indent="0" algn="ctr" defTabSz="800100">
            <a:lnSpc>
              <a:spcPct val="90000"/>
            </a:lnSpc>
            <a:spcBef>
              <a:spcPct val="0"/>
            </a:spcBef>
            <a:spcAft>
              <a:spcPct val="35000"/>
            </a:spcAft>
            <a:buNone/>
          </a:pPr>
          <a:r>
            <a:rPr lang="en-US" sz="1600" b="1" kern="1200" dirty="0"/>
            <a:t> </a:t>
          </a:r>
          <a:r>
            <a:rPr lang="en-US" sz="1400" kern="1200" dirty="0"/>
            <a:t>Continuous model refinement with the updated data and additional factors specified would improve accuracy and provide even more detailed insights for investors.</a:t>
          </a:r>
        </a:p>
        <a:p>
          <a:pPr marL="0" lvl="0" indent="0" algn="ctr" defTabSz="800100">
            <a:lnSpc>
              <a:spcPct val="90000"/>
            </a:lnSpc>
            <a:spcBef>
              <a:spcPct val="0"/>
            </a:spcBef>
            <a:spcAft>
              <a:spcPct val="35000"/>
            </a:spcAft>
            <a:buNone/>
          </a:pPr>
          <a:r>
            <a:rPr lang="en-US" sz="1400" kern="1200" dirty="0"/>
            <a:t>Add predictive model to dashboard</a:t>
          </a:r>
        </a:p>
      </dsp:txBody>
      <dsp:txXfrm>
        <a:off x="5639014" y="2599195"/>
        <a:ext cx="4539367" cy="7278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430228-4F8D-4AEF-862F-14016E1144D7}">
      <dsp:nvSpPr>
        <dsp:cNvPr id="0" name=""/>
        <dsp:cNvSpPr/>
      </dsp:nvSpPr>
      <dsp:spPr>
        <a:xfrm>
          <a:off x="1402121" y="1989"/>
          <a:ext cx="1991277" cy="740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GB" sz="1400" kern="1200" dirty="0">
              <a:latin typeface="system-ui"/>
            </a:rPr>
            <a:t>Calculate the number of launches on each site</a:t>
          </a:r>
          <a:endParaRPr lang="en-GB" sz="1400" kern="1200" dirty="0">
            <a:latin typeface="Calibri Light"/>
          </a:endParaRPr>
        </a:p>
      </dsp:txBody>
      <dsp:txXfrm>
        <a:off x="1423796" y="23664"/>
        <a:ext cx="1947927" cy="696682"/>
      </dsp:txXfrm>
    </dsp:sp>
    <dsp:sp modelId="{BE115A34-C920-4800-AA07-E6D35D64B52F}">
      <dsp:nvSpPr>
        <dsp:cNvPr id="0" name=""/>
        <dsp:cNvSpPr/>
      </dsp:nvSpPr>
      <dsp:spPr>
        <a:xfrm rot="5400000">
          <a:off x="2259003" y="760523"/>
          <a:ext cx="277512" cy="3330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rot="-5400000">
        <a:off x="2297855" y="788274"/>
        <a:ext cx="199808" cy="194258"/>
      </dsp:txXfrm>
    </dsp:sp>
    <dsp:sp modelId="{86D451EB-AF70-45B5-8E22-0702FD6C6ECB}">
      <dsp:nvSpPr>
        <dsp:cNvPr id="0" name=""/>
        <dsp:cNvSpPr/>
      </dsp:nvSpPr>
      <dsp:spPr>
        <a:xfrm>
          <a:off x="1402121" y="1112038"/>
          <a:ext cx="1991277" cy="740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GB" sz="1400" kern="1200" dirty="0">
              <a:latin typeface="system-ui"/>
            </a:rPr>
            <a:t>Calculate the number and occurrence of each orbit</a:t>
          </a:r>
          <a:endParaRPr lang="en-GB" sz="1400" kern="1200" dirty="0">
            <a:latin typeface="Calibri Light"/>
          </a:endParaRPr>
        </a:p>
      </dsp:txBody>
      <dsp:txXfrm>
        <a:off x="1423796" y="1133713"/>
        <a:ext cx="1947927" cy="696682"/>
      </dsp:txXfrm>
    </dsp:sp>
    <dsp:sp modelId="{B95FF3C9-354C-44F2-B625-015BFDDBE9F0}">
      <dsp:nvSpPr>
        <dsp:cNvPr id="0" name=""/>
        <dsp:cNvSpPr/>
      </dsp:nvSpPr>
      <dsp:spPr>
        <a:xfrm rot="5400000">
          <a:off x="2259003" y="1870572"/>
          <a:ext cx="277512" cy="3330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rot="-5400000">
        <a:off x="2297855" y="1898323"/>
        <a:ext cx="199808" cy="194258"/>
      </dsp:txXfrm>
    </dsp:sp>
    <dsp:sp modelId="{5A752DF5-E05D-423E-B43A-FCC2D984C10E}">
      <dsp:nvSpPr>
        <dsp:cNvPr id="0" name=""/>
        <dsp:cNvSpPr/>
      </dsp:nvSpPr>
      <dsp:spPr>
        <a:xfrm>
          <a:off x="1402121" y="2222088"/>
          <a:ext cx="1991277" cy="740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GB" sz="1400" kern="1200" dirty="0">
              <a:latin typeface="system-ui"/>
            </a:rPr>
            <a:t>Calculate the number and occurence of mission outcome per orbit type</a:t>
          </a:r>
          <a:endParaRPr lang="en-GB" sz="1400" kern="1200" dirty="0">
            <a:latin typeface="Calibri Light"/>
          </a:endParaRPr>
        </a:p>
      </dsp:txBody>
      <dsp:txXfrm>
        <a:off x="1423796" y="2243763"/>
        <a:ext cx="1947927" cy="696682"/>
      </dsp:txXfrm>
    </dsp:sp>
    <dsp:sp modelId="{06DA896F-AB5F-4EC7-AD03-78AF0A3464FE}">
      <dsp:nvSpPr>
        <dsp:cNvPr id="0" name=""/>
        <dsp:cNvSpPr/>
      </dsp:nvSpPr>
      <dsp:spPr>
        <a:xfrm rot="5400000">
          <a:off x="2259003" y="2980622"/>
          <a:ext cx="277512" cy="3330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rot="-5400000">
        <a:off x="2297855" y="3008373"/>
        <a:ext cx="199808" cy="194258"/>
      </dsp:txXfrm>
    </dsp:sp>
    <dsp:sp modelId="{76E314F2-8A4E-4581-9F90-9990363F1CCD}">
      <dsp:nvSpPr>
        <dsp:cNvPr id="0" name=""/>
        <dsp:cNvSpPr/>
      </dsp:nvSpPr>
      <dsp:spPr>
        <a:xfrm>
          <a:off x="1402121" y="3332137"/>
          <a:ext cx="1991277" cy="740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GB" sz="1400" kern="1200" dirty="0">
              <a:latin typeface="system-ui"/>
            </a:rPr>
            <a:t>Create a landing outcome label from Outcome column</a:t>
          </a:r>
          <a:endParaRPr lang="en-GB" sz="1400" kern="1200" dirty="0">
            <a:latin typeface="Calibri Light"/>
          </a:endParaRPr>
        </a:p>
      </dsp:txBody>
      <dsp:txXfrm>
        <a:off x="1423796" y="3353812"/>
        <a:ext cx="1947927" cy="696682"/>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9/20/2024</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svg>
</file>

<file path=ppt/media/image25.png>
</file>

<file path=ppt/media/image26.sv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4.svg>
</file>

<file path=ppt/media/image5.png>
</file>

<file path=ppt/media/image6.sv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769445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cSld name="1_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9/20/2024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482676788"/>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EshanWick/Analyst/tree/main/Capstone" TargetMode="Externa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Data" Target="../diagrams/data4.xml"/><Relationship Id="rId7" Type="http://schemas.microsoft.com/office/2007/relationships/diagramDrawing" Target="../diagrams/drawing4.xml"/><Relationship Id="rId12" Type="http://schemas.openxmlformats.org/officeDocument/2006/relationships/image" Target="../media/image3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diagramColors" Target="../diagrams/colors4.xml"/><Relationship Id="rId11" Type="http://schemas.openxmlformats.org/officeDocument/2006/relationships/image" Target="../media/image32.png"/><Relationship Id="rId5" Type="http://schemas.openxmlformats.org/officeDocument/2006/relationships/diagramQuickStyle" Target="../diagrams/quickStyle4.xml"/><Relationship Id="rId10" Type="http://schemas.openxmlformats.org/officeDocument/2006/relationships/image" Target="../media/image31.png"/><Relationship Id="rId4" Type="http://schemas.openxmlformats.org/officeDocument/2006/relationships/diagramLayout" Target="../diagrams/layout4.xml"/><Relationship Id="rId9" Type="http://schemas.openxmlformats.org/officeDocument/2006/relationships/image" Target="../media/image30.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097E7-3703-3F40-BB54-AD332B1368A8}"/>
              </a:ext>
            </a:extLst>
          </p:cNvPr>
          <p:cNvSpPr>
            <a:spLocks noGrp="1"/>
          </p:cNvSpPr>
          <p:nvPr>
            <p:ph type="ctrTitle"/>
          </p:nvPr>
        </p:nvSpPr>
        <p:spPr/>
        <p:txBody>
          <a:bodyPr/>
          <a:lstStyle/>
          <a:p>
            <a:r>
              <a:rPr lang="en-US" sz="6600" dirty="0"/>
              <a:t>SpaceX Falcon9 landing Prediction</a:t>
            </a:r>
          </a:p>
        </p:txBody>
      </p:sp>
      <p:sp>
        <p:nvSpPr>
          <p:cNvPr id="3" name="Subtitle 2">
            <a:extLst>
              <a:ext uri="{FF2B5EF4-FFF2-40B4-BE49-F238E27FC236}">
                <a16:creationId xmlns:a16="http://schemas.microsoft.com/office/drawing/2014/main" id="{17427649-94DC-704D-B786-7E9FD594F318}"/>
              </a:ext>
            </a:extLst>
          </p:cNvPr>
          <p:cNvSpPr>
            <a:spLocks noGrp="1"/>
          </p:cNvSpPr>
          <p:nvPr>
            <p:ph type="subTitle" idx="1"/>
          </p:nvPr>
        </p:nvSpPr>
        <p:spPr/>
        <p:txBody>
          <a:bodyPr/>
          <a:lstStyle/>
          <a:p>
            <a:r>
              <a:rPr lang="en-US" dirty="0"/>
              <a:t>By Eshan Wickramarachchi </a:t>
            </a:r>
          </a:p>
        </p:txBody>
      </p:sp>
    </p:spTree>
    <p:extLst>
      <p:ext uri="{BB962C8B-B14F-4D97-AF65-F5344CB8AC3E}">
        <p14:creationId xmlns:p14="http://schemas.microsoft.com/office/powerpoint/2010/main" val="21890898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p:nvPr/>
        </p:nvSpPr>
        <p:spPr>
          <a:xfrm>
            <a:off x="1136397" y="502021"/>
            <a:ext cx="9688296" cy="8492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b="1" kern="1200" dirty="0">
                <a:solidFill>
                  <a:srgbClr val="0B49CB"/>
                </a:solidFill>
                <a:latin typeface="+mj-lt"/>
                <a:ea typeface="+mj-ea"/>
                <a:cs typeface="+mj-cs"/>
              </a:rPr>
              <a:t>Conclusions</a:t>
            </a:r>
          </a:p>
        </p:txBody>
      </p:sp>
      <p:sp>
        <p:nvSpPr>
          <p:cNvPr id="5" name="Content Placeholder 3"/>
          <p:cNvSpPr>
            <a:spLocks noGrp="1"/>
          </p:cNvSpPr>
          <p:nvPr>
            <p:ph sz="half" idx="4294967295"/>
          </p:nvPr>
        </p:nvSpPr>
        <p:spPr>
          <a:xfrm>
            <a:off x="772160" y="1493520"/>
            <a:ext cx="11084559" cy="4490720"/>
          </a:xfrm>
          <a:prstGeom prst="rect">
            <a:avLst/>
          </a:prstGeom>
        </p:spPr>
        <p:txBody>
          <a:bodyPr vert="horz" lIns="91440" tIns="45720" rIns="91440" bIns="45720" rtlCol="0" anchor="t">
            <a:normAutofit/>
          </a:bodyPr>
          <a:lstStyle/>
          <a:p>
            <a:pPr>
              <a:spcBef>
                <a:spcPts val="1400"/>
              </a:spcBef>
            </a:pPr>
            <a:r>
              <a:rPr lang="en-US" sz="1800" dirty="0"/>
              <a:t>Different Launch sites have different chances of success, but all launch sites are more likely to succeed than fail with the </a:t>
            </a:r>
            <a:r>
              <a:rPr lang="en-US" sz="1800" b="1" dirty="0"/>
              <a:t>lowest launch site success rate being above 50% and the highest being 77%.</a:t>
            </a:r>
          </a:p>
          <a:p>
            <a:pPr>
              <a:spcBef>
                <a:spcPts val="1400"/>
              </a:spcBef>
            </a:pPr>
            <a:r>
              <a:rPr lang="en-US" sz="1800" dirty="0"/>
              <a:t>When looking overall at the data , one of the strongest trend is the increase in success rate with flight number meaning the success rate has increased with time with each launch as show by the Yearly Launch Success graph with there being an </a:t>
            </a:r>
            <a:r>
              <a:rPr lang="en-US" sz="1800" b="1" dirty="0"/>
              <a:t>80% chance of a successful landing for future launches</a:t>
            </a:r>
            <a:r>
              <a:rPr lang="en-US" sz="1800" dirty="0"/>
              <a:t>.</a:t>
            </a:r>
          </a:p>
          <a:p>
            <a:pPr>
              <a:spcBef>
                <a:spcPts val="1400"/>
              </a:spcBef>
            </a:pPr>
            <a:r>
              <a:rPr lang="en-US" sz="1800" dirty="0"/>
              <a:t>Orbit Types are seen to have an effect, but further data is required to make a complete conclusion on some orbits. However, conclusions can be made on certain orbits that have more data such as SSO with 100% success rate and ISS also with a 100% success rate with payload over 3500KG.</a:t>
            </a:r>
          </a:p>
          <a:p>
            <a:pPr>
              <a:spcBef>
                <a:spcPts val="1400"/>
              </a:spcBef>
            </a:pPr>
            <a:r>
              <a:rPr lang="en-US" sz="1800" dirty="0"/>
              <a:t>This means that to predict the landing outcome successfully many factors such as the mission's payload, orbit type and launch site will have to be taken under consideration to make an accurate prediction but if all these details are provided pre-launch, then </a:t>
            </a:r>
            <a:r>
              <a:rPr lang="en-US" sz="1800" b="1" dirty="0"/>
              <a:t>we can predict the mission out come to an 83% accuracy through the predictive model.</a:t>
            </a:r>
          </a:p>
        </p:txBody>
      </p:sp>
      <p:sp>
        <p:nvSpPr>
          <p:cNvPr id="16" name="Rectangle 15">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10</a:t>
            </a:fld>
            <a:endParaRPr lang="en-US" sz="1100">
              <a:solidFill>
                <a:srgbClr val="FFFFFF"/>
              </a:solidFill>
              <a:latin typeface="+mn-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7BDEF4-32BD-0438-8B17-AE2B8549F31B}"/>
              </a:ext>
            </a:extLst>
          </p:cNvPr>
          <p:cNvSpPr>
            <a:spLocks noGrp="1"/>
          </p:cNvSpPr>
          <p:nvPr>
            <p:ph type="title"/>
          </p:nvPr>
        </p:nvSpPr>
        <p:spPr>
          <a:xfrm>
            <a:off x="1371597" y="348865"/>
            <a:ext cx="10044023" cy="877729"/>
          </a:xfrm>
        </p:spPr>
        <p:txBody>
          <a:bodyPr anchor="ctr">
            <a:normAutofit/>
          </a:bodyPr>
          <a:lstStyle/>
          <a:p>
            <a:r>
              <a:rPr lang="en-GB" sz="4000">
                <a:solidFill>
                  <a:srgbClr val="FFFFFF"/>
                </a:solidFill>
              </a:rPr>
              <a:t>Limitations and Next Steps</a:t>
            </a:r>
          </a:p>
        </p:txBody>
      </p:sp>
      <p:graphicFrame>
        <p:nvGraphicFramePr>
          <p:cNvPr id="5" name="Content Placeholder 2">
            <a:extLst>
              <a:ext uri="{FF2B5EF4-FFF2-40B4-BE49-F238E27FC236}">
                <a16:creationId xmlns:a16="http://schemas.microsoft.com/office/drawing/2014/main" id="{352B45BF-06EB-FB85-1B4D-83547719A127}"/>
              </a:ext>
            </a:extLst>
          </p:cNvPr>
          <p:cNvGraphicFramePr>
            <a:graphicFrameLocks noGrp="1"/>
          </p:cNvGraphicFramePr>
          <p:nvPr>
            <p:ph idx="1"/>
            <p:extLst>
              <p:ext uri="{D42A27DB-BD31-4B8C-83A1-F6EECF244321}">
                <p14:modId xmlns:p14="http://schemas.microsoft.com/office/powerpoint/2010/main" val="483923991"/>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61971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14FFE8-2D2E-86C0-925B-EE8B4E732091}"/>
              </a:ext>
            </a:extLst>
          </p:cNvPr>
          <p:cNvSpPr txBox="1"/>
          <p:nvPr/>
        </p:nvSpPr>
        <p:spPr>
          <a:xfrm>
            <a:off x="4836160" y="2802989"/>
            <a:ext cx="5750560" cy="646331"/>
          </a:xfrm>
          <a:prstGeom prst="rect">
            <a:avLst/>
          </a:prstGeom>
          <a:noFill/>
        </p:spPr>
        <p:txBody>
          <a:bodyPr wrap="square" rtlCol="0">
            <a:spAutoFit/>
          </a:bodyPr>
          <a:lstStyle/>
          <a:p>
            <a:r>
              <a:rPr lang="en-GB" sz="3600" b="1" dirty="0"/>
              <a:t>Appendix</a:t>
            </a:r>
          </a:p>
        </p:txBody>
      </p:sp>
      <p:sp>
        <p:nvSpPr>
          <p:cNvPr id="4" name="TextBox 3">
            <a:extLst>
              <a:ext uri="{FF2B5EF4-FFF2-40B4-BE49-F238E27FC236}">
                <a16:creationId xmlns:a16="http://schemas.microsoft.com/office/drawing/2014/main" id="{DD2D435F-87EB-BFAA-1A5C-1734755881F0}"/>
              </a:ext>
            </a:extLst>
          </p:cNvPr>
          <p:cNvSpPr txBox="1"/>
          <p:nvPr/>
        </p:nvSpPr>
        <p:spPr>
          <a:xfrm>
            <a:off x="5496560" y="4253468"/>
            <a:ext cx="2641600" cy="369332"/>
          </a:xfrm>
          <a:prstGeom prst="rect">
            <a:avLst/>
          </a:prstGeom>
          <a:noFill/>
        </p:spPr>
        <p:txBody>
          <a:bodyPr wrap="square" rtlCol="0">
            <a:spAutoFit/>
          </a:bodyPr>
          <a:lstStyle/>
          <a:p>
            <a:r>
              <a:rPr lang="en-GB" dirty="0">
                <a:hlinkClick r:id="rId2"/>
              </a:rPr>
              <a:t>Code</a:t>
            </a:r>
            <a:endParaRPr lang="en-GB" dirty="0"/>
          </a:p>
        </p:txBody>
      </p:sp>
    </p:spTree>
    <p:extLst>
      <p:ext uri="{BB962C8B-B14F-4D97-AF65-F5344CB8AC3E}">
        <p14:creationId xmlns:p14="http://schemas.microsoft.com/office/powerpoint/2010/main" val="403159438"/>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p:nvPr/>
        </p:nvSpPr>
        <p:spPr>
          <a:xfrm>
            <a:off x="8643193" y="489507"/>
            <a:ext cx="3091607" cy="165548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b="1" dirty="0">
                <a:solidFill>
                  <a:srgbClr val="0B49CB"/>
                </a:solidFill>
                <a:latin typeface="+mj-lt"/>
                <a:ea typeface="+mj-ea"/>
                <a:cs typeface="+mj-cs"/>
              </a:rPr>
              <a:t>Confusion Matrix</a:t>
            </a:r>
          </a:p>
        </p:txBody>
      </p:sp>
      <p:pic>
        <p:nvPicPr>
          <p:cNvPr id="2" name="Picture 1" descr="A diagram of different colored squares&#10;&#10;Description automatically generated">
            <a:extLst>
              <a:ext uri="{FF2B5EF4-FFF2-40B4-BE49-F238E27FC236}">
                <a16:creationId xmlns:a16="http://schemas.microsoft.com/office/drawing/2014/main" id="{887D5561-9B83-D22F-ADB9-FF73B40AD190}"/>
              </a:ext>
            </a:extLst>
          </p:cNvPr>
          <p:cNvPicPr>
            <a:picLocks noChangeAspect="1"/>
          </p:cNvPicPr>
          <p:nvPr/>
        </p:nvPicPr>
        <p:blipFill>
          <a:blip r:embed="rId2"/>
          <a:srcRect r="-1" b="3992"/>
          <a:stretch/>
        </p:blipFill>
        <p:spPr>
          <a:xfrm>
            <a:off x="20" y="431"/>
            <a:ext cx="8115280" cy="6408311"/>
          </a:xfrm>
          <a:prstGeom prst="rect">
            <a:avLst/>
          </a:prstGeom>
        </p:spPr>
      </p:pic>
      <p:sp>
        <p:nvSpPr>
          <p:cNvPr id="5" name="Content Placeholder 4"/>
          <p:cNvSpPr>
            <a:spLocks noGrp="1"/>
          </p:cNvSpPr>
          <p:nvPr>
            <p:ph type="body" sz="half" idx="4294967295"/>
          </p:nvPr>
        </p:nvSpPr>
        <p:spPr>
          <a:xfrm>
            <a:off x="8643193" y="2418408"/>
            <a:ext cx="2942813" cy="3540265"/>
          </a:xfrm>
          <a:prstGeom prst="rect">
            <a:avLst/>
          </a:prstGeom>
        </p:spPr>
        <p:txBody>
          <a:bodyPr vert="horz" lIns="91440" tIns="45720" rIns="91440" bIns="45720" rtlCol="0">
            <a:normAutofit/>
          </a:bodyPr>
          <a:lstStyle/>
          <a:p>
            <a:pPr marL="0" indent="0">
              <a:spcBef>
                <a:spcPts val="1400"/>
              </a:spcBef>
              <a:buNone/>
            </a:pPr>
            <a:endParaRPr lang="en-US" sz="2000" dirty="0"/>
          </a:p>
          <a:p>
            <a:pPr marL="0">
              <a:spcBef>
                <a:spcPts val="1400"/>
              </a:spcBef>
            </a:pPr>
            <a:r>
              <a:rPr lang="en-US" sz="2000" dirty="0"/>
              <a:t>The main area for concern would be the 3 false positives</a:t>
            </a:r>
          </a:p>
        </p:txBody>
      </p:sp>
      <p:sp>
        <p:nvSpPr>
          <p:cNvPr id="16" name="Rectangle 15">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a:xfrm>
            <a:off x="11704320" y="6459376"/>
            <a:ext cx="448056" cy="365125"/>
          </a:xfrm>
        </p:spPr>
        <p:txBody>
          <a:bodyPr vert="horz" lIns="91440" tIns="45720" rIns="91440" bIns="45720" rtlCol="0" anchor="ctr">
            <a:normAutofit/>
          </a:bodyPr>
          <a:lstStyle/>
          <a:p>
            <a:pPr>
              <a:spcAft>
                <a:spcPts val="600"/>
              </a:spcAft>
              <a:defRPr/>
            </a:pPr>
            <a:fld id="{5075537C-CA84-1446-933C-8E9D027F9201}" type="slidenum">
              <a:rPr lang="en-US" sz="1100">
                <a:solidFill>
                  <a:srgbClr val="FFFFFF"/>
                </a:solidFill>
                <a:latin typeface="Calibri" panose="020F0502020204030204"/>
              </a:rPr>
              <a:pPr>
                <a:spcAft>
                  <a:spcPts val="600"/>
                </a:spcAft>
                <a:defRPr/>
              </a:pPr>
              <a:t>14</a:t>
            </a:fld>
            <a:endParaRPr lang="en-US" sz="1100">
              <a:solidFill>
                <a:srgbClr val="FFFFFF"/>
              </a:solidFill>
              <a:latin typeface="Calibri" panose="020F05020202040302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B4F1CD96-77FF-42F9-9272-5EDF327DA436}"/>
              </a:ext>
            </a:extLst>
          </p:cNvPr>
          <p:cNvGraphicFramePr/>
          <p:nvPr>
            <p:extLst>
              <p:ext uri="{D42A27DB-BD31-4B8C-83A1-F6EECF244321}">
                <p14:modId xmlns:p14="http://schemas.microsoft.com/office/powerpoint/2010/main" val="2422978494"/>
              </p:ext>
            </p:extLst>
          </p:nvPr>
        </p:nvGraphicFramePr>
        <p:xfrm>
          <a:off x="772160" y="1600200"/>
          <a:ext cx="4795520" cy="4074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58" name="Picture 157" descr="A screenshot of a computer code&#10;&#10;Description automatically generated">
            <a:extLst>
              <a:ext uri="{FF2B5EF4-FFF2-40B4-BE49-F238E27FC236}">
                <a16:creationId xmlns:a16="http://schemas.microsoft.com/office/drawing/2014/main" id="{2CA921DD-B463-4377-DB0C-C17BA6F78835}"/>
              </a:ext>
            </a:extLst>
          </p:cNvPr>
          <p:cNvPicPr>
            <a:picLocks noChangeAspect="1"/>
          </p:cNvPicPr>
          <p:nvPr/>
        </p:nvPicPr>
        <p:blipFill>
          <a:blip r:embed="rId8"/>
          <a:stretch>
            <a:fillRect/>
          </a:stretch>
        </p:blipFill>
        <p:spPr>
          <a:xfrm>
            <a:off x="4770120" y="1394460"/>
            <a:ext cx="3200400" cy="1143000"/>
          </a:xfrm>
          <a:prstGeom prst="rect">
            <a:avLst/>
          </a:prstGeom>
        </p:spPr>
      </p:pic>
      <p:pic>
        <p:nvPicPr>
          <p:cNvPr id="167" name="Picture 166" descr="A screenshot of a computer&#10;&#10;Description automatically generated">
            <a:extLst>
              <a:ext uri="{FF2B5EF4-FFF2-40B4-BE49-F238E27FC236}">
                <a16:creationId xmlns:a16="http://schemas.microsoft.com/office/drawing/2014/main" id="{548EA5C2-8A0D-1C41-909C-C5173B7A6278}"/>
              </a:ext>
            </a:extLst>
          </p:cNvPr>
          <p:cNvPicPr>
            <a:picLocks noChangeAspect="1"/>
          </p:cNvPicPr>
          <p:nvPr/>
        </p:nvPicPr>
        <p:blipFill>
          <a:blip r:embed="rId9"/>
          <a:stretch>
            <a:fillRect/>
          </a:stretch>
        </p:blipFill>
        <p:spPr>
          <a:xfrm>
            <a:off x="8713470" y="1391920"/>
            <a:ext cx="2750820" cy="2418080"/>
          </a:xfrm>
          <a:prstGeom prst="rect">
            <a:avLst/>
          </a:prstGeom>
        </p:spPr>
      </p:pic>
      <p:pic>
        <p:nvPicPr>
          <p:cNvPr id="168" name="Picture 167" descr="A screenshot of a computer&#10;&#10;Description automatically generated">
            <a:extLst>
              <a:ext uri="{FF2B5EF4-FFF2-40B4-BE49-F238E27FC236}">
                <a16:creationId xmlns:a16="http://schemas.microsoft.com/office/drawing/2014/main" id="{61E19542-D97F-20E9-A276-DB9C6EC379D6}"/>
              </a:ext>
            </a:extLst>
          </p:cNvPr>
          <p:cNvPicPr>
            <a:picLocks noChangeAspect="1"/>
          </p:cNvPicPr>
          <p:nvPr/>
        </p:nvPicPr>
        <p:blipFill>
          <a:blip r:embed="rId10"/>
          <a:stretch>
            <a:fillRect/>
          </a:stretch>
        </p:blipFill>
        <p:spPr>
          <a:xfrm>
            <a:off x="4770437" y="2872422"/>
            <a:ext cx="3057525" cy="2047875"/>
          </a:xfrm>
          <a:prstGeom prst="rect">
            <a:avLst/>
          </a:prstGeom>
        </p:spPr>
      </p:pic>
      <p:pic>
        <p:nvPicPr>
          <p:cNvPr id="169" name="Picture 168" descr="A white background with black text&#10;&#10;Description automatically generated">
            <a:extLst>
              <a:ext uri="{FF2B5EF4-FFF2-40B4-BE49-F238E27FC236}">
                <a16:creationId xmlns:a16="http://schemas.microsoft.com/office/drawing/2014/main" id="{40BAF8B4-AC88-7003-724D-524883685AE2}"/>
              </a:ext>
            </a:extLst>
          </p:cNvPr>
          <p:cNvPicPr>
            <a:picLocks noChangeAspect="1"/>
          </p:cNvPicPr>
          <p:nvPr/>
        </p:nvPicPr>
        <p:blipFill>
          <a:blip r:embed="rId11"/>
          <a:stretch>
            <a:fillRect/>
          </a:stretch>
        </p:blipFill>
        <p:spPr>
          <a:xfrm>
            <a:off x="8230870" y="4268152"/>
            <a:ext cx="3959860" cy="546735"/>
          </a:xfrm>
          <a:prstGeom prst="rect">
            <a:avLst/>
          </a:prstGeom>
        </p:spPr>
      </p:pic>
      <p:pic>
        <p:nvPicPr>
          <p:cNvPr id="170" name="Picture 169" descr="A screenshot of a computer&#10;&#10;Description automatically generated">
            <a:extLst>
              <a:ext uri="{FF2B5EF4-FFF2-40B4-BE49-F238E27FC236}">
                <a16:creationId xmlns:a16="http://schemas.microsoft.com/office/drawing/2014/main" id="{AD5F7354-09A8-2B49-DDB5-85BBF27C707A}"/>
              </a:ext>
            </a:extLst>
          </p:cNvPr>
          <p:cNvPicPr>
            <a:picLocks noChangeAspect="1"/>
          </p:cNvPicPr>
          <p:nvPr/>
        </p:nvPicPr>
        <p:blipFill>
          <a:blip r:embed="rId12"/>
          <a:stretch>
            <a:fillRect/>
          </a:stretch>
        </p:blipFill>
        <p:spPr>
          <a:xfrm>
            <a:off x="9225280" y="4918075"/>
            <a:ext cx="1280160" cy="1776730"/>
          </a:xfrm>
          <a:prstGeom prst="rect">
            <a:avLst/>
          </a:prstGeom>
        </p:spPr>
      </p:pic>
      <p:sp>
        <p:nvSpPr>
          <p:cNvPr id="171" name="Arrow: Right 170">
            <a:extLst>
              <a:ext uri="{FF2B5EF4-FFF2-40B4-BE49-F238E27FC236}">
                <a16:creationId xmlns:a16="http://schemas.microsoft.com/office/drawing/2014/main" id="{5203ECB2-C73E-8224-A786-0A95F1A9C835}"/>
              </a:ext>
            </a:extLst>
          </p:cNvPr>
          <p:cNvSpPr/>
          <p:nvPr/>
        </p:nvSpPr>
        <p:spPr>
          <a:xfrm>
            <a:off x="8067040" y="1971040"/>
            <a:ext cx="650240" cy="29464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Arrow: Left 171">
            <a:extLst>
              <a:ext uri="{FF2B5EF4-FFF2-40B4-BE49-F238E27FC236}">
                <a16:creationId xmlns:a16="http://schemas.microsoft.com/office/drawing/2014/main" id="{0FE766D9-8970-C685-431F-473A9FBF6A47}"/>
              </a:ext>
            </a:extLst>
          </p:cNvPr>
          <p:cNvSpPr/>
          <p:nvPr/>
        </p:nvSpPr>
        <p:spPr>
          <a:xfrm>
            <a:off x="7863840" y="3515360"/>
            <a:ext cx="751840" cy="29464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3" name="Arrow: Right 172">
            <a:extLst>
              <a:ext uri="{FF2B5EF4-FFF2-40B4-BE49-F238E27FC236}">
                <a16:creationId xmlns:a16="http://schemas.microsoft.com/office/drawing/2014/main" id="{80FA50FE-4927-181A-8E22-033B8EA3524A}"/>
              </a:ext>
            </a:extLst>
          </p:cNvPr>
          <p:cNvSpPr/>
          <p:nvPr/>
        </p:nvSpPr>
        <p:spPr>
          <a:xfrm>
            <a:off x="7823200" y="4541520"/>
            <a:ext cx="325120" cy="1117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4" name="Arrow: Down 173">
            <a:extLst>
              <a:ext uri="{FF2B5EF4-FFF2-40B4-BE49-F238E27FC236}">
                <a16:creationId xmlns:a16="http://schemas.microsoft.com/office/drawing/2014/main" id="{FAB72A76-8D04-AD35-6531-A5194189D72E}"/>
              </a:ext>
            </a:extLst>
          </p:cNvPr>
          <p:cNvSpPr/>
          <p:nvPr/>
        </p:nvSpPr>
        <p:spPr>
          <a:xfrm>
            <a:off x="8778240" y="4856480"/>
            <a:ext cx="254000" cy="4470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t="-17000" b="-17000"/>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2</a:t>
            </a:fld>
            <a:endParaRPr lang="en-US" dirty="0"/>
          </a:p>
        </p:txBody>
      </p:sp>
      <p:sp>
        <p:nvSpPr>
          <p:cNvPr id="19" name="Title 1"/>
          <p:cNvSpPr txBox="1"/>
          <p:nvPr/>
        </p:nvSpPr>
        <p:spPr>
          <a:xfrm>
            <a:off x="603216" y="538650"/>
            <a:ext cx="2814541"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rPr>
              <a:t>Falcon 9 </a:t>
            </a:r>
          </a:p>
        </p:txBody>
      </p:sp>
      <p:sp>
        <p:nvSpPr>
          <p:cNvPr id="2" name="TextBox 1">
            <a:extLst>
              <a:ext uri="{FF2B5EF4-FFF2-40B4-BE49-F238E27FC236}">
                <a16:creationId xmlns:a16="http://schemas.microsoft.com/office/drawing/2014/main" id="{6684DF86-6D2B-0A70-3876-9B0A2893D3AA}"/>
              </a:ext>
            </a:extLst>
          </p:cNvPr>
          <p:cNvSpPr txBox="1"/>
          <p:nvPr/>
        </p:nvSpPr>
        <p:spPr>
          <a:xfrm>
            <a:off x="4373880" y="2459502"/>
            <a:ext cx="2773680" cy="646331"/>
          </a:xfrm>
          <a:prstGeom prst="rect">
            <a:avLst/>
          </a:prstGeom>
          <a:noFill/>
        </p:spPr>
        <p:txBody>
          <a:bodyPr wrap="square" rtlCol="0">
            <a:spAutoFit/>
          </a:bodyPr>
          <a:lstStyle/>
          <a:p>
            <a:r>
              <a:rPr lang="en-GB" b="1" dirty="0"/>
              <a:t>SpaceX Faclon9 - 62 Million dollars per launch</a:t>
            </a:r>
          </a:p>
        </p:txBody>
      </p:sp>
      <p:sp>
        <p:nvSpPr>
          <p:cNvPr id="6" name="TextBox 5">
            <a:extLst>
              <a:ext uri="{FF2B5EF4-FFF2-40B4-BE49-F238E27FC236}">
                <a16:creationId xmlns:a16="http://schemas.microsoft.com/office/drawing/2014/main" id="{74EF9B6A-39AC-A589-8F8F-CFB1C843F037}"/>
              </a:ext>
            </a:extLst>
          </p:cNvPr>
          <p:cNvSpPr txBox="1"/>
          <p:nvPr/>
        </p:nvSpPr>
        <p:spPr>
          <a:xfrm>
            <a:off x="9568212" y="2459503"/>
            <a:ext cx="2773680" cy="646331"/>
          </a:xfrm>
          <a:prstGeom prst="rect">
            <a:avLst/>
          </a:prstGeom>
          <a:noFill/>
        </p:spPr>
        <p:txBody>
          <a:bodyPr wrap="square" rtlCol="0">
            <a:spAutoFit/>
          </a:bodyPr>
          <a:lstStyle/>
          <a:p>
            <a:r>
              <a:rPr lang="en-GB" b="1" dirty="0"/>
              <a:t>Competition - 165 Million dollars + per launch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3</a:t>
            </a:fld>
            <a:endParaRPr lang="en-US" dirty="0"/>
          </a:p>
        </p:txBody>
      </p:sp>
      <p:graphicFrame>
        <p:nvGraphicFramePr>
          <p:cNvPr id="14" name="Content Placeholder 4">
            <a:extLst>
              <a:ext uri="{FF2B5EF4-FFF2-40B4-BE49-F238E27FC236}">
                <a16:creationId xmlns:a16="http://schemas.microsoft.com/office/drawing/2014/main" id="{350713E4-5E03-A184-C357-2CEFF6C9EE25}"/>
              </a:ext>
            </a:extLst>
          </p:cNvPr>
          <p:cNvGraphicFramePr>
            <a:graphicFrameLocks noGrp="1"/>
          </p:cNvGraphicFramePr>
          <p:nvPr>
            <p:ph idx="4294967295"/>
            <p:extLst>
              <p:ext uri="{D42A27DB-BD31-4B8C-83A1-F6EECF244321}">
                <p14:modId xmlns:p14="http://schemas.microsoft.com/office/powerpoint/2010/main" val="4165156972"/>
              </p:ext>
            </p:extLst>
          </p:nvPr>
        </p:nvGraphicFramePr>
        <p:xfrm>
          <a:off x="770011" y="1825625"/>
          <a:ext cx="10208942" cy="40075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and Preparation</a:t>
            </a:r>
            <a:endParaRPr lang="en-US" dirty="0">
              <a:solidFill>
                <a:srgbClr val="0B49CB"/>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F6D92C-E72B-A216-C3FA-1DAFC59A80AC}"/>
              </a:ext>
            </a:extLst>
          </p:cNvPr>
          <p:cNvSpPr>
            <a:spLocks noGrp="1"/>
          </p:cNvSpPr>
          <p:nvPr>
            <p:ph type="title"/>
          </p:nvPr>
        </p:nvSpPr>
        <p:spPr>
          <a:xfrm>
            <a:off x="699714" y="353160"/>
            <a:ext cx="7091300" cy="898581"/>
          </a:xfrm>
        </p:spPr>
        <p:txBody>
          <a:bodyPr vert="horz" lIns="91440" tIns="45720" rIns="91440" bIns="45720" rtlCol="0" anchor="ctr">
            <a:normAutofit/>
          </a:bodyPr>
          <a:lstStyle/>
          <a:p>
            <a:r>
              <a:rPr lang="en-US" sz="4000" dirty="0">
                <a:solidFill>
                  <a:srgbClr val="FFFFFF"/>
                </a:solidFill>
              </a:rPr>
              <a:t>Launch Site</a:t>
            </a:r>
          </a:p>
        </p:txBody>
      </p:sp>
      <p:pic>
        <p:nvPicPr>
          <p:cNvPr id="5" name="Picture 4" descr="A graph of blue and orange dots">
            <a:extLst>
              <a:ext uri="{FF2B5EF4-FFF2-40B4-BE49-F238E27FC236}">
                <a16:creationId xmlns:a16="http://schemas.microsoft.com/office/drawing/2014/main" id="{3EF8EB90-EF40-2EBF-4356-802D284F7411}"/>
              </a:ext>
            </a:extLst>
          </p:cNvPr>
          <p:cNvPicPr>
            <a:picLocks noChangeAspect="1"/>
          </p:cNvPicPr>
          <p:nvPr/>
        </p:nvPicPr>
        <p:blipFill>
          <a:blip r:embed="rId2"/>
          <a:stretch>
            <a:fillRect/>
          </a:stretch>
        </p:blipFill>
        <p:spPr>
          <a:xfrm>
            <a:off x="715748" y="2642185"/>
            <a:ext cx="5131088" cy="3052996"/>
          </a:xfrm>
          <a:prstGeom prst="rect">
            <a:avLst/>
          </a:prstGeom>
        </p:spPr>
      </p:pic>
      <p:pic>
        <p:nvPicPr>
          <p:cNvPr id="4" name="Picture 3" descr="A graph of flight number&#10;&#10;Description automatically generated">
            <a:extLst>
              <a:ext uri="{FF2B5EF4-FFF2-40B4-BE49-F238E27FC236}">
                <a16:creationId xmlns:a16="http://schemas.microsoft.com/office/drawing/2014/main" id="{EAD6EFE4-D01F-F9C3-A94B-ADCB7C825248}"/>
              </a:ext>
            </a:extLst>
          </p:cNvPr>
          <p:cNvPicPr>
            <a:picLocks noChangeAspect="1"/>
          </p:cNvPicPr>
          <p:nvPr/>
        </p:nvPicPr>
        <p:blipFill>
          <a:blip r:embed="rId3"/>
          <a:stretch>
            <a:fillRect/>
          </a:stretch>
        </p:blipFill>
        <p:spPr>
          <a:xfrm>
            <a:off x="6345165" y="2683818"/>
            <a:ext cx="5131087" cy="3065824"/>
          </a:xfrm>
          <a:prstGeom prst="rect">
            <a:avLst/>
          </a:prstGeom>
        </p:spPr>
      </p:pic>
      <p:sp>
        <p:nvSpPr>
          <p:cNvPr id="6" name="Oval 5">
            <a:extLst>
              <a:ext uri="{FF2B5EF4-FFF2-40B4-BE49-F238E27FC236}">
                <a16:creationId xmlns:a16="http://schemas.microsoft.com/office/drawing/2014/main" id="{FE67FAED-6FE9-0910-7F53-9B7A05F70BDF}"/>
              </a:ext>
            </a:extLst>
          </p:cNvPr>
          <p:cNvSpPr/>
          <p:nvPr/>
        </p:nvSpPr>
        <p:spPr>
          <a:xfrm>
            <a:off x="3088640" y="2834640"/>
            <a:ext cx="1991605" cy="523240"/>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6F943C0C-1DF4-0C49-617D-C2CE572352D2}"/>
              </a:ext>
            </a:extLst>
          </p:cNvPr>
          <p:cNvSpPr/>
          <p:nvPr/>
        </p:nvSpPr>
        <p:spPr>
          <a:xfrm>
            <a:off x="2101950" y="4630454"/>
            <a:ext cx="763927" cy="381000"/>
          </a:xfrm>
          <a:prstGeom prst="ellipse">
            <a:avLst/>
          </a:prstGeom>
          <a:noFill/>
          <a:ln>
            <a:solidFill>
              <a:srgbClr val="12161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9" name="Straight Connector 8">
            <a:extLst>
              <a:ext uri="{FF2B5EF4-FFF2-40B4-BE49-F238E27FC236}">
                <a16:creationId xmlns:a16="http://schemas.microsoft.com/office/drawing/2014/main" id="{A232C4D3-9C5B-5832-4756-E057926C15E5}"/>
              </a:ext>
            </a:extLst>
          </p:cNvPr>
          <p:cNvCxnSpPr>
            <a:endCxn id="7" idx="3"/>
          </p:cNvCxnSpPr>
          <p:nvPr/>
        </p:nvCxnSpPr>
        <p:spPr>
          <a:xfrm flipV="1">
            <a:off x="1647825" y="4955658"/>
            <a:ext cx="566000" cy="864117"/>
          </a:xfrm>
          <a:prstGeom prst="line">
            <a:avLst/>
          </a:prstGeom>
          <a:ln/>
        </p:spPr>
        <p:style>
          <a:lnRef idx="2">
            <a:schemeClr val="dk1"/>
          </a:lnRef>
          <a:fillRef idx="0">
            <a:schemeClr val="dk1"/>
          </a:fillRef>
          <a:effectRef idx="1">
            <a:schemeClr val="dk1"/>
          </a:effectRef>
          <a:fontRef idx="minor">
            <a:schemeClr val="tx1"/>
          </a:fontRef>
        </p:style>
      </p:cxnSp>
      <p:sp>
        <p:nvSpPr>
          <p:cNvPr id="11" name="TextBox 10">
            <a:extLst>
              <a:ext uri="{FF2B5EF4-FFF2-40B4-BE49-F238E27FC236}">
                <a16:creationId xmlns:a16="http://schemas.microsoft.com/office/drawing/2014/main" id="{011367C8-68EF-2DC1-27E1-EDE8DE24E7CB}"/>
              </a:ext>
            </a:extLst>
          </p:cNvPr>
          <p:cNvSpPr txBox="1"/>
          <p:nvPr/>
        </p:nvSpPr>
        <p:spPr>
          <a:xfrm>
            <a:off x="561974" y="5759167"/>
            <a:ext cx="2600325" cy="584775"/>
          </a:xfrm>
          <a:prstGeom prst="rect">
            <a:avLst/>
          </a:prstGeom>
          <a:noFill/>
        </p:spPr>
        <p:txBody>
          <a:bodyPr wrap="square" rtlCol="0">
            <a:spAutoFit/>
          </a:bodyPr>
          <a:lstStyle/>
          <a:p>
            <a:r>
              <a:rPr lang="en-GB" sz="1600" dirty="0"/>
              <a:t>100% success rate with Payload &lt; 5550kg</a:t>
            </a:r>
          </a:p>
        </p:txBody>
      </p:sp>
      <p:sp>
        <p:nvSpPr>
          <p:cNvPr id="13" name="Oval 12">
            <a:extLst>
              <a:ext uri="{FF2B5EF4-FFF2-40B4-BE49-F238E27FC236}">
                <a16:creationId xmlns:a16="http://schemas.microsoft.com/office/drawing/2014/main" id="{877CB143-6D47-416A-2430-99A95E56D2AE}"/>
              </a:ext>
            </a:extLst>
          </p:cNvPr>
          <p:cNvSpPr/>
          <p:nvPr/>
        </p:nvSpPr>
        <p:spPr>
          <a:xfrm>
            <a:off x="10173373" y="3027923"/>
            <a:ext cx="660400" cy="38100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val 14">
            <a:extLst>
              <a:ext uri="{FF2B5EF4-FFF2-40B4-BE49-F238E27FC236}">
                <a16:creationId xmlns:a16="http://schemas.microsoft.com/office/drawing/2014/main" id="{D98AE47F-B4D7-352D-071F-68A3574663A4}"/>
              </a:ext>
            </a:extLst>
          </p:cNvPr>
          <p:cNvSpPr/>
          <p:nvPr/>
        </p:nvSpPr>
        <p:spPr>
          <a:xfrm>
            <a:off x="9279041" y="3844228"/>
            <a:ext cx="660400" cy="38100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0" name="Straight Connector 19">
            <a:extLst>
              <a:ext uri="{FF2B5EF4-FFF2-40B4-BE49-F238E27FC236}">
                <a16:creationId xmlns:a16="http://schemas.microsoft.com/office/drawing/2014/main" id="{446547C0-12A9-0290-5C0A-006FB12C2C8A}"/>
              </a:ext>
            </a:extLst>
          </p:cNvPr>
          <p:cNvCxnSpPr>
            <a:cxnSpLocks/>
            <a:endCxn id="6" idx="0"/>
          </p:cNvCxnSpPr>
          <p:nvPr/>
        </p:nvCxnSpPr>
        <p:spPr>
          <a:xfrm flipH="1">
            <a:off x="4084443" y="2419350"/>
            <a:ext cx="995802" cy="415290"/>
          </a:xfrm>
          <a:prstGeom prst="line">
            <a:avLst/>
          </a:prstGeom>
        </p:spPr>
        <p:style>
          <a:lnRef idx="2">
            <a:schemeClr val="dk1"/>
          </a:lnRef>
          <a:fillRef idx="0">
            <a:schemeClr val="dk1"/>
          </a:fillRef>
          <a:effectRef idx="1">
            <a:schemeClr val="dk1"/>
          </a:effectRef>
          <a:fontRef idx="minor">
            <a:schemeClr val="tx1"/>
          </a:fontRef>
        </p:style>
      </p:cxnSp>
      <p:sp>
        <p:nvSpPr>
          <p:cNvPr id="21" name="TextBox 20">
            <a:extLst>
              <a:ext uri="{FF2B5EF4-FFF2-40B4-BE49-F238E27FC236}">
                <a16:creationId xmlns:a16="http://schemas.microsoft.com/office/drawing/2014/main" id="{E22305CF-E2BC-007B-33AC-C61D3DE94844}"/>
              </a:ext>
            </a:extLst>
          </p:cNvPr>
          <p:cNvSpPr txBox="1"/>
          <p:nvPr/>
        </p:nvSpPr>
        <p:spPr>
          <a:xfrm>
            <a:off x="3654814" y="2145814"/>
            <a:ext cx="3545650" cy="307777"/>
          </a:xfrm>
          <a:prstGeom prst="rect">
            <a:avLst/>
          </a:prstGeom>
          <a:noFill/>
        </p:spPr>
        <p:txBody>
          <a:bodyPr wrap="square" rtlCol="0">
            <a:spAutoFit/>
          </a:bodyPr>
          <a:lstStyle/>
          <a:p>
            <a:r>
              <a:rPr lang="en-GB" sz="1400" dirty="0"/>
              <a:t>100% success rate with Payload &gt; 6500kg</a:t>
            </a:r>
          </a:p>
        </p:txBody>
      </p:sp>
      <p:sp>
        <p:nvSpPr>
          <p:cNvPr id="22" name="Oval 21">
            <a:extLst>
              <a:ext uri="{FF2B5EF4-FFF2-40B4-BE49-F238E27FC236}">
                <a16:creationId xmlns:a16="http://schemas.microsoft.com/office/drawing/2014/main" id="{9F5BB141-952A-7702-181C-4CFA76A0543C}"/>
              </a:ext>
            </a:extLst>
          </p:cNvPr>
          <p:cNvSpPr/>
          <p:nvPr/>
        </p:nvSpPr>
        <p:spPr>
          <a:xfrm>
            <a:off x="10213975" y="4765158"/>
            <a:ext cx="660400" cy="38100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Freeform: Shape 24">
            <a:extLst>
              <a:ext uri="{FF2B5EF4-FFF2-40B4-BE49-F238E27FC236}">
                <a16:creationId xmlns:a16="http://schemas.microsoft.com/office/drawing/2014/main" id="{69CC6B99-2FC2-060A-78DD-68128A15C2E0}"/>
              </a:ext>
            </a:extLst>
          </p:cNvPr>
          <p:cNvSpPr/>
          <p:nvPr/>
        </p:nvSpPr>
        <p:spPr>
          <a:xfrm>
            <a:off x="10868025" y="2562225"/>
            <a:ext cx="723994" cy="2343150"/>
          </a:xfrm>
          <a:custGeom>
            <a:avLst/>
            <a:gdLst>
              <a:gd name="connsiteX0" fmla="*/ 0 w 723994"/>
              <a:gd name="connsiteY0" fmla="*/ 2343150 h 2343150"/>
              <a:gd name="connsiteX1" fmla="*/ 723900 w 723994"/>
              <a:gd name="connsiteY1" fmla="*/ 1714500 h 2343150"/>
              <a:gd name="connsiteX2" fmla="*/ 47625 w 723994"/>
              <a:gd name="connsiteY2" fmla="*/ 0 h 2343150"/>
            </a:gdLst>
            <a:ahLst/>
            <a:cxnLst>
              <a:cxn ang="0">
                <a:pos x="connsiteX0" y="connsiteY0"/>
              </a:cxn>
              <a:cxn ang="0">
                <a:pos x="connsiteX1" y="connsiteY1"/>
              </a:cxn>
              <a:cxn ang="0">
                <a:pos x="connsiteX2" y="connsiteY2"/>
              </a:cxn>
            </a:cxnLst>
            <a:rect l="l" t="t" r="r" b="b"/>
            <a:pathLst>
              <a:path w="723994" h="2343150">
                <a:moveTo>
                  <a:pt x="0" y="2343150"/>
                </a:moveTo>
                <a:cubicBezTo>
                  <a:pt x="357981" y="2224087"/>
                  <a:pt x="715963" y="2105025"/>
                  <a:pt x="723900" y="1714500"/>
                </a:cubicBezTo>
                <a:cubicBezTo>
                  <a:pt x="731838" y="1323975"/>
                  <a:pt x="238125" y="320675"/>
                  <a:pt x="47625" y="0"/>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GB" dirty="0">
              <a:solidFill>
                <a:schemeClr val="accent1"/>
              </a:solidFill>
            </a:endParaRPr>
          </a:p>
        </p:txBody>
      </p:sp>
      <p:sp>
        <p:nvSpPr>
          <p:cNvPr id="26" name="TextBox 25">
            <a:extLst>
              <a:ext uri="{FF2B5EF4-FFF2-40B4-BE49-F238E27FC236}">
                <a16:creationId xmlns:a16="http://schemas.microsoft.com/office/drawing/2014/main" id="{E0FF2C24-1902-F882-6630-A9F4B5E018EB}"/>
              </a:ext>
            </a:extLst>
          </p:cNvPr>
          <p:cNvSpPr txBox="1"/>
          <p:nvPr/>
        </p:nvSpPr>
        <p:spPr>
          <a:xfrm>
            <a:off x="9279041" y="2284619"/>
            <a:ext cx="2835966" cy="338554"/>
          </a:xfrm>
          <a:prstGeom prst="rect">
            <a:avLst/>
          </a:prstGeom>
          <a:noFill/>
        </p:spPr>
        <p:txBody>
          <a:bodyPr wrap="square" rtlCol="0">
            <a:spAutoFit/>
          </a:bodyPr>
          <a:lstStyle/>
          <a:p>
            <a:r>
              <a:rPr lang="en-GB" sz="1600" dirty="0"/>
              <a:t>Last 5 launches ALL successful </a:t>
            </a:r>
          </a:p>
        </p:txBody>
      </p:sp>
      <p:sp>
        <p:nvSpPr>
          <p:cNvPr id="29" name="Freeform: Shape 28">
            <a:extLst>
              <a:ext uri="{FF2B5EF4-FFF2-40B4-BE49-F238E27FC236}">
                <a16:creationId xmlns:a16="http://schemas.microsoft.com/office/drawing/2014/main" id="{916B9F5C-5CAE-2F98-12DC-C5FE08314012}"/>
              </a:ext>
            </a:extLst>
          </p:cNvPr>
          <p:cNvSpPr/>
          <p:nvPr/>
        </p:nvSpPr>
        <p:spPr>
          <a:xfrm>
            <a:off x="9800726" y="2588819"/>
            <a:ext cx="1274088" cy="1298798"/>
          </a:xfrm>
          <a:custGeom>
            <a:avLst/>
            <a:gdLst>
              <a:gd name="connsiteX0" fmla="*/ 0 w 1274088"/>
              <a:gd name="connsiteY0" fmla="*/ 1285875 h 1298798"/>
              <a:gd name="connsiteX1" fmla="*/ 1238250 w 1274088"/>
              <a:gd name="connsiteY1" fmla="*/ 1114425 h 1298798"/>
              <a:gd name="connsiteX2" fmla="*/ 942975 w 1274088"/>
              <a:gd name="connsiteY2" fmla="*/ 0 h 1298798"/>
            </a:gdLst>
            <a:ahLst/>
            <a:cxnLst>
              <a:cxn ang="0">
                <a:pos x="connsiteX0" y="connsiteY0"/>
              </a:cxn>
              <a:cxn ang="0">
                <a:pos x="connsiteX1" y="connsiteY1"/>
              </a:cxn>
              <a:cxn ang="0">
                <a:pos x="connsiteX2" y="connsiteY2"/>
              </a:cxn>
            </a:cxnLst>
            <a:rect l="l" t="t" r="r" b="b"/>
            <a:pathLst>
              <a:path w="1274088" h="1298798">
                <a:moveTo>
                  <a:pt x="0" y="1285875"/>
                </a:moveTo>
                <a:cubicBezTo>
                  <a:pt x="540544" y="1307306"/>
                  <a:pt x="1081088" y="1328737"/>
                  <a:pt x="1238250" y="1114425"/>
                </a:cubicBezTo>
                <a:cubicBezTo>
                  <a:pt x="1395412" y="900113"/>
                  <a:pt x="987425" y="168275"/>
                  <a:pt x="942975"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Freeform: Shape 29">
            <a:extLst>
              <a:ext uri="{FF2B5EF4-FFF2-40B4-BE49-F238E27FC236}">
                <a16:creationId xmlns:a16="http://schemas.microsoft.com/office/drawing/2014/main" id="{BE7FF56B-F4C0-892C-68CB-EC8423E6CE3D}"/>
              </a:ext>
            </a:extLst>
          </p:cNvPr>
          <p:cNvSpPr/>
          <p:nvPr/>
        </p:nvSpPr>
        <p:spPr>
          <a:xfrm>
            <a:off x="10215079" y="2599360"/>
            <a:ext cx="269188" cy="428625"/>
          </a:xfrm>
          <a:custGeom>
            <a:avLst/>
            <a:gdLst>
              <a:gd name="connsiteX0" fmla="*/ 269188 w 269188"/>
              <a:gd name="connsiteY0" fmla="*/ 428625 h 428625"/>
              <a:gd name="connsiteX1" fmla="*/ 2488 w 269188"/>
              <a:gd name="connsiteY1" fmla="*/ 190500 h 428625"/>
              <a:gd name="connsiteX2" fmla="*/ 135838 w 269188"/>
              <a:gd name="connsiteY2" fmla="*/ 0 h 428625"/>
            </a:gdLst>
            <a:ahLst/>
            <a:cxnLst>
              <a:cxn ang="0">
                <a:pos x="connsiteX0" y="connsiteY0"/>
              </a:cxn>
              <a:cxn ang="0">
                <a:pos x="connsiteX1" y="connsiteY1"/>
              </a:cxn>
              <a:cxn ang="0">
                <a:pos x="connsiteX2" y="connsiteY2"/>
              </a:cxn>
            </a:cxnLst>
            <a:rect l="l" t="t" r="r" b="b"/>
            <a:pathLst>
              <a:path w="269188" h="428625">
                <a:moveTo>
                  <a:pt x="269188" y="428625"/>
                </a:moveTo>
                <a:cubicBezTo>
                  <a:pt x="146950" y="345281"/>
                  <a:pt x="24713" y="261937"/>
                  <a:pt x="2488" y="190500"/>
                </a:cubicBezTo>
                <a:cubicBezTo>
                  <a:pt x="-19737" y="119062"/>
                  <a:pt x="113613" y="49212"/>
                  <a:pt x="135838"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1784445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fade">
                                      <p:cBhvr>
                                        <p:cTn id="38" dur="500"/>
                                        <p:tgtEl>
                                          <p:spTgt spid="29"/>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1" grpId="0"/>
      <p:bldP spid="13" grpId="0" animBg="1"/>
      <p:bldP spid="15" grpId="0" animBg="1"/>
      <p:bldP spid="21" grpId="0"/>
      <p:bldP spid="22" grpId="0" animBg="1"/>
      <p:bldP spid="25" grpId="0" animBg="1"/>
      <p:bldP spid="26" grpId="0"/>
      <p:bldP spid="29" grpId="0" animBg="1"/>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8643193" y="489507"/>
            <a:ext cx="3091607" cy="165548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b="1" dirty="0">
                <a:solidFill>
                  <a:srgbClr val="0B49CB"/>
                </a:solidFill>
                <a:latin typeface="+mj-lt"/>
                <a:ea typeface="+mj-ea"/>
                <a:cs typeface="+mj-cs"/>
              </a:rPr>
              <a:t>Launch Success Yearly Trend</a:t>
            </a:r>
          </a:p>
        </p:txBody>
      </p:sp>
      <p:sp>
        <p:nvSpPr>
          <p:cNvPr id="3" name="Content Placeholder 2"/>
          <p:cNvSpPr>
            <a:spLocks noGrp="1"/>
          </p:cNvSpPr>
          <p:nvPr>
            <p:ph type="body" sz="half" idx="4294967295"/>
          </p:nvPr>
        </p:nvSpPr>
        <p:spPr>
          <a:xfrm>
            <a:off x="8643193" y="2418408"/>
            <a:ext cx="2942813" cy="3540265"/>
          </a:xfrm>
          <a:prstGeom prst="rect">
            <a:avLst/>
          </a:prstGeom>
        </p:spPr>
        <p:txBody>
          <a:bodyPr vert="horz" lIns="91440" tIns="45720" rIns="91440" bIns="45720" rtlCol="0">
            <a:normAutofit/>
          </a:bodyPr>
          <a:lstStyle/>
          <a:p>
            <a:pPr>
              <a:spcBef>
                <a:spcPts val="1400"/>
              </a:spcBef>
            </a:pPr>
            <a:r>
              <a:rPr lang="en-US" sz="2000" dirty="0"/>
              <a:t>Overall Positive correlation between date and success rate</a:t>
            </a:r>
          </a:p>
          <a:p>
            <a:pPr>
              <a:spcBef>
                <a:spcPts val="1400"/>
              </a:spcBef>
            </a:pPr>
            <a:r>
              <a:rPr lang="en-US" sz="2000" dirty="0"/>
              <a:t>Dip in 2018 due to changes in model</a:t>
            </a:r>
          </a:p>
          <a:p>
            <a:pPr>
              <a:spcBef>
                <a:spcPts val="1400"/>
              </a:spcBef>
            </a:pPr>
            <a:r>
              <a:rPr lang="en-US" sz="2000" dirty="0"/>
              <a:t>Stagnation around 80% success rate</a:t>
            </a:r>
          </a:p>
        </p:txBody>
      </p:sp>
      <p:sp>
        <p:nvSpPr>
          <p:cNvPr id="12" name="Rectangle 11">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a:xfrm>
            <a:off x="11704320" y="6459376"/>
            <a:ext cx="448056" cy="365125"/>
          </a:xfrm>
        </p:spPr>
        <p:txBody>
          <a:bodyPr vert="horz" lIns="91440" tIns="45720" rIns="91440" bIns="45720" rtlCol="0" anchor="ctr">
            <a:normAutofit/>
          </a:bodyPr>
          <a:lstStyle/>
          <a:p>
            <a:pPr>
              <a:spcAft>
                <a:spcPts val="600"/>
              </a:spcAft>
              <a:defRPr/>
            </a:pPr>
            <a:fld id="{5075537C-CA84-1446-933C-8E9D027F9201}" type="slidenum">
              <a:rPr lang="en-US" sz="1100">
                <a:solidFill>
                  <a:srgbClr val="FFFFFF"/>
                </a:solidFill>
                <a:latin typeface="Calibri" panose="020F0502020204030204"/>
              </a:rPr>
              <a:pPr>
                <a:spcAft>
                  <a:spcPts val="600"/>
                </a:spcAft>
                <a:defRPr/>
              </a:pPr>
              <a:t>5</a:t>
            </a:fld>
            <a:endParaRPr lang="en-US" sz="1100">
              <a:solidFill>
                <a:srgbClr val="FFFFFF"/>
              </a:solidFill>
              <a:latin typeface="Calibri" panose="020F0502020204030204"/>
            </a:endParaRPr>
          </a:p>
        </p:txBody>
      </p:sp>
      <p:pic>
        <p:nvPicPr>
          <p:cNvPr id="6" name="Picture 5" descr="A blue line graph with numbers&#10;&#10;Description automatically generated">
            <a:extLst>
              <a:ext uri="{FF2B5EF4-FFF2-40B4-BE49-F238E27FC236}">
                <a16:creationId xmlns:a16="http://schemas.microsoft.com/office/drawing/2014/main" id="{39DBD931-7C91-3F7E-7ECE-483064686E93}"/>
              </a:ext>
            </a:extLst>
          </p:cNvPr>
          <p:cNvPicPr>
            <a:picLocks noChangeAspect="1"/>
          </p:cNvPicPr>
          <p:nvPr/>
        </p:nvPicPr>
        <p:blipFill rotWithShape="1">
          <a:blip r:embed="rId2"/>
          <a:srcRect l="244" r="-1" b="-1"/>
          <a:stretch/>
        </p:blipFill>
        <p:spPr>
          <a:xfrm>
            <a:off x="534874" y="816910"/>
            <a:ext cx="7365999" cy="52241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9B653C-798C-4333-8452-3DF3AE3C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FE50278-E2EC-42B2-A1F1-921DD3990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305994" y="-5310547"/>
            <a:ext cx="1580014" cy="12192002"/>
          </a:xfrm>
          <a:prstGeom prst="rect">
            <a:avLst/>
          </a:prstGeom>
          <a:gradFill>
            <a:gsLst>
              <a:gs pos="19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1236153F-0DB4-40DD-87C6-B40C1B7E28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72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6FCA61-8333-E1DF-2CFB-22C4F0D8EF76}"/>
              </a:ext>
            </a:extLst>
          </p:cNvPr>
          <p:cNvSpPr>
            <a:spLocks noGrp="1"/>
          </p:cNvSpPr>
          <p:nvPr>
            <p:ph type="title"/>
          </p:nvPr>
        </p:nvSpPr>
        <p:spPr>
          <a:xfrm>
            <a:off x="699715" y="288404"/>
            <a:ext cx="7170656" cy="977442"/>
          </a:xfrm>
        </p:spPr>
        <p:txBody>
          <a:bodyPr vert="horz" lIns="91440" tIns="45720" rIns="91440" bIns="45720" rtlCol="0" anchor="ctr">
            <a:normAutofit/>
          </a:bodyPr>
          <a:lstStyle/>
          <a:p>
            <a:r>
              <a:rPr lang="en-US" sz="4000" dirty="0">
                <a:solidFill>
                  <a:srgbClr val="FFFFFF"/>
                </a:solidFill>
              </a:rPr>
              <a:t>Orbit Type </a:t>
            </a:r>
          </a:p>
        </p:txBody>
      </p:sp>
      <p:pic>
        <p:nvPicPr>
          <p:cNvPr id="6" name="Picture 5" descr="A graph of different colored bars&#10;&#10;Description automatically generated">
            <a:extLst>
              <a:ext uri="{FF2B5EF4-FFF2-40B4-BE49-F238E27FC236}">
                <a16:creationId xmlns:a16="http://schemas.microsoft.com/office/drawing/2014/main" id="{96CD1DE1-7674-77A5-9E74-57FCB1D0152C}"/>
              </a:ext>
            </a:extLst>
          </p:cNvPr>
          <p:cNvPicPr>
            <a:picLocks noChangeAspect="1"/>
          </p:cNvPicPr>
          <p:nvPr/>
        </p:nvPicPr>
        <p:blipFill>
          <a:blip r:embed="rId2">
            <a:extLst>
              <a:ext uri="{BEBA8EAE-BF5A-486C-A8C5-ECC9F3942E4B}">
                <a14:imgProps xmlns:a14="http://schemas.microsoft.com/office/drawing/2010/main">
                  <a14:imgLayer r:embed="rId3">
                    <a14:imgEffect>
                      <a14:saturation sat="123000"/>
                    </a14:imgEffect>
                  </a14:imgLayer>
                </a14:imgProps>
              </a:ext>
            </a:extLst>
          </a:blip>
          <a:srcRect r="10258" b="2306"/>
          <a:stretch/>
        </p:blipFill>
        <p:spPr>
          <a:xfrm>
            <a:off x="811656" y="2357386"/>
            <a:ext cx="4294283" cy="3424290"/>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pic>
        <p:nvPicPr>
          <p:cNvPr id="4" name="Picture 3">
            <a:extLst>
              <a:ext uri="{FF2B5EF4-FFF2-40B4-BE49-F238E27FC236}">
                <a16:creationId xmlns:a16="http://schemas.microsoft.com/office/drawing/2014/main" id="{A7775394-2D72-A271-CD8D-6212D4EF89F9}"/>
              </a:ext>
            </a:extLst>
          </p:cNvPr>
          <p:cNvPicPr>
            <a:picLocks noChangeAspect="1"/>
          </p:cNvPicPr>
          <p:nvPr/>
        </p:nvPicPr>
        <p:blipFill>
          <a:blip r:embed="rId4"/>
          <a:stretch>
            <a:fillRect/>
          </a:stretch>
        </p:blipFill>
        <p:spPr>
          <a:xfrm>
            <a:off x="5803649" y="1749204"/>
            <a:ext cx="5864140" cy="2467279"/>
          </a:xfrm>
          <a:prstGeom prst="rect">
            <a:avLst/>
          </a:prstGeom>
        </p:spPr>
      </p:pic>
      <p:pic>
        <p:nvPicPr>
          <p:cNvPr id="5" name="Picture 4">
            <a:extLst>
              <a:ext uri="{FF2B5EF4-FFF2-40B4-BE49-F238E27FC236}">
                <a16:creationId xmlns:a16="http://schemas.microsoft.com/office/drawing/2014/main" id="{963FB934-0EBD-7E19-6792-979E26F71001}"/>
              </a:ext>
            </a:extLst>
          </p:cNvPr>
          <p:cNvPicPr>
            <a:picLocks noChangeAspect="1"/>
          </p:cNvPicPr>
          <p:nvPr/>
        </p:nvPicPr>
        <p:blipFill>
          <a:blip r:embed="rId5"/>
          <a:stretch>
            <a:fillRect/>
          </a:stretch>
        </p:blipFill>
        <p:spPr>
          <a:xfrm>
            <a:off x="5803648" y="4355352"/>
            <a:ext cx="5690643" cy="2370644"/>
          </a:xfrm>
          <a:prstGeom prst="rect">
            <a:avLst/>
          </a:prstGeom>
        </p:spPr>
      </p:pic>
      <p:sp>
        <p:nvSpPr>
          <p:cNvPr id="7" name="TextBox 6">
            <a:extLst>
              <a:ext uri="{FF2B5EF4-FFF2-40B4-BE49-F238E27FC236}">
                <a16:creationId xmlns:a16="http://schemas.microsoft.com/office/drawing/2014/main" id="{9FA6AF08-3DDC-6848-B182-2138F035E79D}"/>
              </a:ext>
            </a:extLst>
          </p:cNvPr>
          <p:cNvSpPr txBox="1"/>
          <p:nvPr/>
        </p:nvSpPr>
        <p:spPr>
          <a:xfrm>
            <a:off x="1758825" y="1643011"/>
            <a:ext cx="2632200" cy="646331"/>
          </a:xfrm>
          <a:prstGeom prst="rect">
            <a:avLst/>
          </a:prstGeom>
          <a:noFill/>
        </p:spPr>
        <p:txBody>
          <a:bodyPr wrap="square" rtlCol="0">
            <a:spAutoFit/>
          </a:bodyPr>
          <a:lstStyle/>
          <a:p>
            <a:r>
              <a:rPr lang="en-GB" dirty="0"/>
              <a:t>ES-L1, GEO &amp; HEO all only have one launch</a:t>
            </a:r>
          </a:p>
        </p:txBody>
      </p:sp>
      <p:sp>
        <p:nvSpPr>
          <p:cNvPr id="8" name="Freeform: Shape 7">
            <a:extLst>
              <a:ext uri="{FF2B5EF4-FFF2-40B4-BE49-F238E27FC236}">
                <a16:creationId xmlns:a16="http://schemas.microsoft.com/office/drawing/2014/main" id="{2439D823-29D4-FD1A-39A9-E174E79F16A8}"/>
              </a:ext>
            </a:extLst>
          </p:cNvPr>
          <p:cNvSpPr/>
          <p:nvPr/>
        </p:nvSpPr>
        <p:spPr>
          <a:xfrm>
            <a:off x="4448174" y="1784905"/>
            <a:ext cx="1628775" cy="910669"/>
          </a:xfrm>
          <a:custGeom>
            <a:avLst/>
            <a:gdLst>
              <a:gd name="connsiteX0" fmla="*/ 1809750 w 1809750"/>
              <a:gd name="connsiteY0" fmla="*/ 1033050 h 1033050"/>
              <a:gd name="connsiteX1" fmla="*/ 1419225 w 1809750"/>
              <a:gd name="connsiteY1" fmla="*/ 90075 h 1033050"/>
              <a:gd name="connsiteX2" fmla="*/ 0 w 1809750"/>
              <a:gd name="connsiteY2" fmla="*/ 42450 h 1033050"/>
            </a:gdLst>
            <a:ahLst/>
            <a:cxnLst>
              <a:cxn ang="0">
                <a:pos x="connsiteX0" y="connsiteY0"/>
              </a:cxn>
              <a:cxn ang="0">
                <a:pos x="connsiteX1" y="connsiteY1"/>
              </a:cxn>
              <a:cxn ang="0">
                <a:pos x="connsiteX2" y="connsiteY2"/>
              </a:cxn>
            </a:cxnLst>
            <a:rect l="l" t="t" r="r" b="b"/>
            <a:pathLst>
              <a:path w="1809750" h="1033050">
                <a:moveTo>
                  <a:pt x="1809750" y="1033050"/>
                </a:moveTo>
                <a:cubicBezTo>
                  <a:pt x="1765300" y="644112"/>
                  <a:pt x="1720850" y="255175"/>
                  <a:pt x="1419225" y="90075"/>
                </a:cubicBezTo>
                <a:cubicBezTo>
                  <a:pt x="1117600" y="-75025"/>
                  <a:pt x="207962" y="36100"/>
                  <a:pt x="0" y="4245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Freeform: Shape 8">
            <a:extLst>
              <a:ext uri="{FF2B5EF4-FFF2-40B4-BE49-F238E27FC236}">
                <a16:creationId xmlns:a16="http://schemas.microsoft.com/office/drawing/2014/main" id="{D2E9F4E3-520F-4A09-85CC-8E54DF215FFD}"/>
              </a:ext>
            </a:extLst>
          </p:cNvPr>
          <p:cNvSpPr/>
          <p:nvPr/>
        </p:nvSpPr>
        <p:spPr>
          <a:xfrm>
            <a:off x="4400550" y="1838325"/>
            <a:ext cx="1724025" cy="1355975"/>
          </a:xfrm>
          <a:custGeom>
            <a:avLst/>
            <a:gdLst>
              <a:gd name="connsiteX0" fmla="*/ 1724025 w 1724025"/>
              <a:gd name="connsiteY0" fmla="*/ 1247775 h 1355975"/>
              <a:gd name="connsiteX1" fmla="*/ 1390650 w 1724025"/>
              <a:gd name="connsiteY1" fmla="*/ 1257300 h 1355975"/>
              <a:gd name="connsiteX2" fmla="*/ 1247775 w 1724025"/>
              <a:gd name="connsiteY2" fmla="*/ 200025 h 1355975"/>
              <a:gd name="connsiteX3" fmla="*/ 0 w 1724025"/>
              <a:gd name="connsiteY3" fmla="*/ 0 h 1355975"/>
            </a:gdLst>
            <a:ahLst/>
            <a:cxnLst>
              <a:cxn ang="0">
                <a:pos x="connsiteX0" y="connsiteY0"/>
              </a:cxn>
              <a:cxn ang="0">
                <a:pos x="connsiteX1" y="connsiteY1"/>
              </a:cxn>
              <a:cxn ang="0">
                <a:pos x="connsiteX2" y="connsiteY2"/>
              </a:cxn>
              <a:cxn ang="0">
                <a:pos x="connsiteX3" y="connsiteY3"/>
              </a:cxn>
            </a:cxnLst>
            <a:rect l="l" t="t" r="r" b="b"/>
            <a:pathLst>
              <a:path w="1724025" h="1355975">
                <a:moveTo>
                  <a:pt x="1724025" y="1247775"/>
                </a:moveTo>
                <a:cubicBezTo>
                  <a:pt x="1597025" y="1339850"/>
                  <a:pt x="1470025" y="1431925"/>
                  <a:pt x="1390650" y="1257300"/>
                </a:cubicBezTo>
                <a:cubicBezTo>
                  <a:pt x="1311275" y="1082675"/>
                  <a:pt x="1479550" y="409575"/>
                  <a:pt x="1247775" y="200025"/>
                </a:cubicBezTo>
                <a:cubicBezTo>
                  <a:pt x="1016000" y="-9525"/>
                  <a:pt x="247650" y="12700"/>
                  <a:pt x="0"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Freeform: Shape 9">
            <a:extLst>
              <a:ext uri="{FF2B5EF4-FFF2-40B4-BE49-F238E27FC236}">
                <a16:creationId xmlns:a16="http://schemas.microsoft.com/office/drawing/2014/main" id="{3D63A252-4F71-0EB3-B7B9-5D1AD3976C65}"/>
              </a:ext>
            </a:extLst>
          </p:cNvPr>
          <p:cNvSpPr/>
          <p:nvPr/>
        </p:nvSpPr>
        <p:spPr>
          <a:xfrm>
            <a:off x="4448175" y="1838326"/>
            <a:ext cx="1695450" cy="2151586"/>
          </a:xfrm>
          <a:custGeom>
            <a:avLst/>
            <a:gdLst>
              <a:gd name="connsiteX0" fmla="*/ 1695450 w 1695450"/>
              <a:gd name="connsiteY0" fmla="*/ 1943100 h 2065861"/>
              <a:gd name="connsiteX1" fmla="*/ 1333500 w 1695450"/>
              <a:gd name="connsiteY1" fmla="*/ 1895475 h 2065861"/>
              <a:gd name="connsiteX2" fmla="*/ 933450 w 1695450"/>
              <a:gd name="connsiteY2" fmla="*/ 295275 h 2065861"/>
              <a:gd name="connsiteX3" fmla="*/ 0 w 1695450"/>
              <a:gd name="connsiteY3" fmla="*/ 0 h 2065861"/>
            </a:gdLst>
            <a:ahLst/>
            <a:cxnLst>
              <a:cxn ang="0">
                <a:pos x="connsiteX0" y="connsiteY0"/>
              </a:cxn>
              <a:cxn ang="0">
                <a:pos x="connsiteX1" y="connsiteY1"/>
              </a:cxn>
              <a:cxn ang="0">
                <a:pos x="connsiteX2" y="connsiteY2"/>
              </a:cxn>
              <a:cxn ang="0">
                <a:pos x="connsiteX3" y="connsiteY3"/>
              </a:cxn>
            </a:cxnLst>
            <a:rect l="l" t="t" r="r" b="b"/>
            <a:pathLst>
              <a:path w="1695450" h="2065861">
                <a:moveTo>
                  <a:pt x="1695450" y="1943100"/>
                </a:moveTo>
                <a:cubicBezTo>
                  <a:pt x="1577975" y="2056606"/>
                  <a:pt x="1460500" y="2170112"/>
                  <a:pt x="1333500" y="1895475"/>
                </a:cubicBezTo>
                <a:cubicBezTo>
                  <a:pt x="1206500" y="1620838"/>
                  <a:pt x="1155700" y="611188"/>
                  <a:pt x="933450" y="295275"/>
                </a:cubicBezTo>
                <a:cubicBezTo>
                  <a:pt x="711200" y="-20638"/>
                  <a:pt x="138112" y="39687"/>
                  <a:pt x="0"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Arrow: Right 11">
            <a:extLst>
              <a:ext uri="{FF2B5EF4-FFF2-40B4-BE49-F238E27FC236}">
                <a16:creationId xmlns:a16="http://schemas.microsoft.com/office/drawing/2014/main" id="{ADD8269D-5A3E-DA26-0A5A-EF79F89789FB}"/>
              </a:ext>
            </a:extLst>
          </p:cNvPr>
          <p:cNvSpPr/>
          <p:nvPr/>
        </p:nvSpPr>
        <p:spPr>
          <a:xfrm flipH="1">
            <a:off x="4343398" y="1742040"/>
            <a:ext cx="171451" cy="17324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Straight Connector 15">
            <a:extLst>
              <a:ext uri="{FF2B5EF4-FFF2-40B4-BE49-F238E27FC236}">
                <a16:creationId xmlns:a16="http://schemas.microsoft.com/office/drawing/2014/main" id="{A9F6CA46-E261-4895-9852-5A668EAF38FC}"/>
              </a:ext>
            </a:extLst>
          </p:cNvPr>
          <p:cNvCxnSpPr>
            <a:cxnSpLocks/>
          </p:cNvCxnSpPr>
          <p:nvPr/>
        </p:nvCxnSpPr>
        <p:spPr>
          <a:xfrm>
            <a:off x="10115550" y="4216483"/>
            <a:ext cx="0" cy="2509513"/>
          </a:xfrm>
          <a:prstGeom prst="line">
            <a:avLst/>
          </a:prstGeom>
          <a:ln w="19050"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333192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P spid="10"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p:cNvSpPr txBox="1"/>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rgbClr val="FFFFFF"/>
                </a:solidFill>
                <a:latin typeface="+mj-lt"/>
                <a:ea typeface="+mj-ea"/>
                <a:cs typeface="+mj-cs"/>
              </a:rPr>
              <a:t>Dashboard</a:t>
            </a:r>
          </a:p>
        </p:txBody>
      </p:sp>
      <p:sp>
        <p:nvSpPr>
          <p:cNvPr id="3" name="Slide Number Placeholder 2"/>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7</a:t>
            </a:fld>
            <a:endParaRPr lang="en-US" sz="1100">
              <a:solidFill>
                <a:srgbClr val="FFFFFF"/>
              </a:solidFill>
              <a:latin typeface="+mn-lt"/>
            </a:endParaRPr>
          </a:p>
        </p:txBody>
      </p:sp>
      <p:pic>
        <p:nvPicPr>
          <p:cNvPr id="6" name="Dash - Google Chrome 2024-09-20 13-29-55">
            <a:hlinkClick r:id="" action="ppaction://media"/>
            <a:extLst>
              <a:ext uri="{FF2B5EF4-FFF2-40B4-BE49-F238E27FC236}">
                <a16:creationId xmlns:a16="http://schemas.microsoft.com/office/drawing/2014/main" id="{A9001A86-D86D-B186-ED05-773A4AA15EB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2178" y="0"/>
            <a:ext cx="9594792" cy="5157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5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txBox="1"/>
          <p:nvPr/>
        </p:nvSpPr>
        <p:spPr>
          <a:xfrm>
            <a:off x="1371597" y="348865"/>
            <a:ext cx="10044023" cy="8777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rgbClr val="FFFFFF"/>
                </a:solidFill>
                <a:latin typeface="+mj-lt"/>
                <a:ea typeface="+mj-ea"/>
                <a:cs typeface="+mj-cs"/>
              </a:rPr>
              <a:t>Predictive </a:t>
            </a:r>
            <a:r>
              <a:rPr lang="en-US" dirty="0">
                <a:solidFill>
                  <a:srgbClr val="FFFFFF"/>
                </a:solidFill>
                <a:latin typeface="+mj-lt"/>
                <a:ea typeface="+mj-ea"/>
                <a:cs typeface="+mj-cs"/>
              </a:rPr>
              <a:t>Model</a:t>
            </a:r>
            <a:endParaRPr lang="en-US" kern="1200" dirty="0">
              <a:solidFill>
                <a:srgbClr val="FFFFFF"/>
              </a:solidFill>
              <a:latin typeface="+mj-lt"/>
              <a:ea typeface="+mj-ea"/>
              <a:cs typeface="+mj-cs"/>
            </a:endParaRPr>
          </a:p>
        </p:txBody>
      </p:sp>
      <p:sp>
        <p:nvSpPr>
          <p:cNvPr id="4" name="Slide Number Placeholder 3"/>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8</a:t>
            </a:fld>
            <a:endParaRPr lang="en-US" sz="1100">
              <a:solidFill>
                <a:schemeClr val="tx1">
                  <a:lumMod val="50000"/>
                  <a:lumOff val="50000"/>
                </a:schemeClr>
              </a:solidFill>
              <a:latin typeface="+mn-lt"/>
            </a:endParaRPr>
          </a:p>
        </p:txBody>
      </p:sp>
      <p:graphicFrame>
        <p:nvGraphicFramePr>
          <p:cNvPr id="15" name="Diagram 14">
            <a:extLst>
              <a:ext uri="{FF2B5EF4-FFF2-40B4-BE49-F238E27FC236}">
                <a16:creationId xmlns:a16="http://schemas.microsoft.com/office/drawing/2014/main" id="{0D432D8E-010F-4376-4CC5-027CE9350DCB}"/>
              </a:ext>
            </a:extLst>
          </p:cNvPr>
          <p:cNvGraphicFramePr/>
          <p:nvPr>
            <p:extLst>
              <p:ext uri="{D42A27DB-BD31-4B8C-83A1-F6EECF244321}">
                <p14:modId xmlns:p14="http://schemas.microsoft.com/office/powerpoint/2010/main" val="2036807349"/>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p:nvPr/>
        </p:nvSpPr>
        <p:spPr>
          <a:xfrm>
            <a:off x="1371599" y="5510253"/>
            <a:ext cx="9895951" cy="10336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rgbClr val="FFFFFF"/>
                </a:solidFill>
                <a:latin typeface="+mj-lt"/>
                <a:ea typeface="+mj-ea"/>
                <a:cs typeface="+mj-cs"/>
              </a:rPr>
              <a:t>Model</a:t>
            </a:r>
            <a:r>
              <a:rPr lang="en-US" kern="1200" dirty="0">
                <a:solidFill>
                  <a:srgbClr val="FFFFFF"/>
                </a:solidFill>
                <a:latin typeface="+mj-lt"/>
                <a:ea typeface="+mj-ea"/>
                <a:cs typeface="+mj-cs"/>
              </a:rPr>
              <a:t> Accuracy</a:t>
            </a:r>
          </a:p>
        </p:txBody>
      </p:sp>
      <p:sp>
        <p:nvSpPr>
          <p:cNvPr id="3" name="TextBox 2">
            <a:extLst>
              <a:ext uri="{FF2B5EF4-FFF2-40B4-BE49-F238E27FC236}">
                <a16:creationId xmlns:a16="http://schemas.microsoft.com/office/drawing/2014/main" id="{525DDC09-44D9-06B5-E3DD-1B4D65D82887}"/>
              </a:ext>
            </a:extLst>
          </p:cNvPr>
          <p:cNvSpPr txBox="1"/>
          <p:nvPr/>
        </p:nvSpPr>
        <p:spPr>
          <a:xfrm>
            <a:off x="1940256" y="3833199"/>
            <a:ext cx="8332826" cy="1119982"/>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000" dirty="0"/>
              <a:t>As you can see from the table, 3 models had the joint highest accuracy on the test data so model choice is up to the user.</a:t>
            </a:r>
          </a:p>
        </p:txBody>
      </p:sp>
      <p:sp>
        <p:nvSpPr>
          <p:cNvPr id="4" name="Slide Number Placeholder 3"/>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9</a:t>
            </a:fld>
            <a:endParaRPr lang="en-US" sz="1100">
              <a:solidFill>
                <a:srgbClr val="FFFFFF"/>
              </a:solidFill>
              <a:latin typeface="+mn-lt"/>
            </a:endParaRPr>
          </a:p>
        </p:txBody>
      </p:sp>
      <p:pic>
        <p:nvPicPr>
          <p:cNvPr id="6" name="Picture 5">
            <a:extLst>
              <a:ext uri="{FF2B5EF4-FFF2-40B4-BE49-F238E27FC236}">
                <a16:creationId xmlns:a16="http://schemas.microsoft.com/office/drawing/2014/main" id="{E72AD897-274F-1A5A-9783-3C07E04519F5}"/>
              </a:ext>
            </a:extLst>
          </p:cNvPr>
          <p:cNvPicPr>
            <a:picLocks noChangeAspect="1"/>
          </p:cNvPicPr>
          <p:nvPr/>
        </p:nvPicPr>
        <p:blipFill>
          <a:blip r:embed="rId2"/>
          <a:stretch>
            <a:fillRect/>
          </a:stretch>
        </p:blipFill>
        <p:spPr>
          <a:xfrm>
            <a:off x="2902258" y="662078"/>
            <a:ext cx="6387484" cy="3167348"/>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12812</TotalTime>
  <Words>613</Words>
  <Application>Microsoft Office PowerPoint</Application>
  <PresentationFormat>Widescreen</PresentationFormat>
  <Paragraphs>65</Paragraphs>
  <Slides>15</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system-ui</vt:lpstr>
      <vt:lpstr>Abadi</vt:lpstr>
      <vt:lpstr>Arial</vt:lpstr>
      <vt:lpstr>Calibri</vt:lpstr>
      <vt:lpstr>Calibri Light</vt:lpstr>
      <vt:lpstr>Custom Design</vt:lpstr>
      <vt:lpstr>SpaceX Falcon9 landing Prediction</vt:lpstr>
      <vt:lpstr>PowerPoint Presentation</vt:lpstr>
      <vt:lpstr>PowerPoint Presentation</vt:lpstr>
      <vt:lpstr>Launch Site</vt:lpstr>
      <vt:lpstr>PowerPoint Presentation</vt:lpstr>
      <vt:lpstr>Orbit Type </vt:lpstr>
      <vt:lpstr>PowerPoint Presentation</vt:lpstr>
      <vt:lpstr>PowerPoint Presentation</vt:lpstr>
      <vt:lpstr>PowerPoint Presentation</vt:lpstr>
      <vt:lpstr>PowerPoint Presentation</vt:lpstr>
      <vt:lpstr>Limitations and Next Steps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Charmaine Wong</cp:lastModifiedBy>
  <cp:revision>1453</cp:revision>
  <dcterms:created xsi:type="dcterms:W3CDTF">2021-04-29T18:58:00Z</dcterms:created>
  <dcterms:modified xsi:type="dcterms:W3CDTF">2024-09-25T11:47:06Z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